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1"/>
  </p:sldMasterIdLst>
  <p:notesMasterIdLst>
    <p:notesMasterId r:id="rId34"/>
  </p:notesMasterIdLst>
  <p:sldIdLst>
    <p:sldId id="715" r:id="rId2"/>
    <p:sldId id="1148" r:id="rId3"/>
    <p:sldId id="1149" r:id="rId4"/>
    <p:sldId id="1115" r:id="rId5"/>
    <p:sldId id="1116" r:id="rId6"/>
    <p:sldId id="1117" r:id="rId7"/>
    <p:sldId id="1118" r:id="rId8"/>
    <p:sldId id="1119" r:id="rId9"/>
    <p:sldId id="1120" r:id="rId10"/>
    <p:sldId id="1121" r:id="rId11"/>
    <p:sldId id="1122" r:id="rId12"/>
    <p:sldId id="1123" r:id="rId13"/>
    <p:sldId id="1124" r:id="rId14"/>
    <p:sldId id="1125" r:id="rId15"/>
    <p:sldId id="1126" r:id="rId16"/>
    <p:sldId id="1127" r:id="rId17"/>
    <p:sldId id="1128" r:id="rId18"/>
    <p:sldId id="1129" r:id="rId19"/>
    <p:sldId id="1130" r:id="rId20"/>
    <p:sldId id="1131" r:id="rId21"/>
    <p:sldId id="1132" r:id="rId22"/>
    <p:sldId id="1133" r:id="rId23"/>
    <p:sldId id="1134" r:id="rId24"/>
    <p:sldId id="1135" r:id="rId25"/>
    <p:sldId id="1136" r:id="rId26"/>
    <p:sldId id="1137" r:id="rId27"/>
    <p:sldId id="1138" r:id="rId28"/>
    <p:sldId id="1139" r:id="rId29"/>
    <p:sldId id="1140" r:id="rId30"/>
    <p:sldId id="1141" r:id="rId31"/>
    <p:sldId id="1142" r:id="rId32"/>
    <p:sldId id="115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99"/>
    <a:srgbClr val="800000"/>
    <a:srgbClr val="C00000"/>
    <a:srgbClr val="FF0000"/>
    <a:srgbClr val="000000"/>
    <a:srgbClr val="000066"/>
    <a:srgbClr val="FF9933"/>
    <a:srgbClr val="FFFFCC"/>
    <a:srgbClr val="5A2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4" autoAdjust="0"/>
    <p:restoredTop sz="94660"/>
  </p:normalViewPr>
  <p:slideViewPr>
    <p:cSldViewPr>
      <p:cViewPr varScale="1">
        <p:scale>
          <a:sx n="77" d="100"/>
          <a:sy n="77" d="100"/>
        </p:scale>
        <p:origin x="759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-16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C105F-1E94-46AD-8BE5-E137B49A382A}" type="datetimeFigureOut">
              <a:rPr lang="en-US" smtClean="0"/>
              <a:pPr/>
              <a:t>5/31/2016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47610-7A54-41C1-82A6-05F591C960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5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 bwMode="auto">
          <a:xfrm>
            <a:off x="432924" y="914400"/>
            <a:ext cx="8686800" cy="0"/>
          </a:xfrm>
          <a:prstGeom prst="line">
            <a:avLst/>
          </a:prstGeom>
          <a:ln w="12700" cap="rnd">
            <a:solidFill>
              <a:schemeClr val="tx2">
                <a:lumMod val="85000"/>
                <a:lumOff val="15000"/>
                <a:alpha val="65098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61" y="76200"/>
            <a:ext cx="8219526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599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534400" y="6477000"/>
            <a:ext cx="457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C6CF-16CA-46A0-BD95-D4B5553FB12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>
            <a:off x="432924" y="914400"/>
            <a:ext cx="8686800" cy="0"/>
          </a:xfrm>
          <a:prstGeom prst="line">
            <a:avLst/>
          </a:prstGeom>
          <a:ln w="12700" cap="rnd">
            <a:solidFill>
              <a:schemeClr val="tx2">
                <a:lumMod val="85000"/>
                <a:lumOff val="15000"/>
                <a:alpha val="65098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067675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10039" cy="5257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8" y="1143000"/>
            <a:ext cx="4119562" cy="5257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534400" y="6477000"/>
            <a:ext cx="457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C6CF-16CA-46A0-BD95-D4B5553FB12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32924" y="914400"/>
            <a:ext cx="8686800" cy="0"/>
          </a:xfrm>
          <a:prstGeom prst="line">
            <a:avLst/>
          </a:prstGeom>
          <a:ln w="12700" cap="rnd">
            <a:solidFill>
              <a:schemeClr val="tx2">
                <a:lumMod val="85000"/>
                <a:lumOff val="15000"/>
                <a:alpha val="65098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534400" y="6477000"/>
            <a:ext cx="457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C6CF-16CA-46A0-BD95-D4B5553FB12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534400" y="6477000"/>
            <a:ext cx="457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C6CF-16CA-46A0-BD95-D4B5553FB12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2475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2475" y="1066800"/>
            <a:ext cx="778192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534400" y="6477000"/>
            <a:ext cx="457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C6CF-16CA-46A0-BD95-D4B5553FB12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66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image" Target="../media/image13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1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2" Type="http://schemas.microsoft.com/office/2007/relationships/media" Target="../media/media31.m4a"/><Relationship Id="rId1" Type="http://schemas.openxmlformats.org/officeDocument/2006/relationships/tags" Target="../tags/tag2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2.png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.png"/><Relationship Id="rId3" Type="http://schemas.openxmlformats.org/officeDocument/2006/relationships/audio" Target="../media/media5.m4a"/><Relationship Id="rId7" Type="http://schemas.openxmlformats.org/officeDocument/2006/relationships/image" Target="../media/image33.png"/><Relationship Id="rId12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40.png"/><Relationship Id="rId11" Type="http://schemas.openxmlformats.org/officeDocument/2006/relationships/image" Target="NULL"/><Relationship Id="rId5" Type="http://schemas.openxmlformats.org/officeDocument/2006/relationships/image" Target="../media/image4.png"/><Relationship Id="rId10" Type="http://schemas.openxmlformats.org/officeDocument/2006/relationships/image" Target="NUL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4.png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image" Target="../media/image7.wmf"/><Relationship Id="rId18" Type="http://schemas.openxmlformats.org/officeDocument/2006/relationships/image" Target="../media/image8.wmf"/><Relationship Id="rId3" Type="http://schemas.microsoft.com/office/2007/relationships/media" Target="../media/media7.m4a"/><Relationship Id="rId7" Type="http://schemas.openxmlformats.org/officeDocument/2006/relationships/oleObject" Target="../embeddings/oleObject1.bin"/><Relationship Id="rId12" Type="http://schemas.openxmlformats.org/officeDocument/2006/relationships/oleObject" Target="../embeddings/oleObject3.bin"/><Relationship Id="rId17" Type="http://schemas.openxmlformats.org/officeDocument/2006/relationships/oleObject" Target="../embeddings/oleObject4.bin"/><Relationship Id="rId2" Type="http://schemas.openxmlformats.org/officeDocument/2006/relationships/tags" Target="../tags/tag4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image" Target="../media/image6.wmf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0.png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1.png"/><Relationship Id="rId4" Type="http://schemas.openxmlformats.org/officeDocument/2006/relationships/audio" Target="../media/media7.m4a"/><Relationship Id="rId9" Type="http://schemas.openxmlformats.org/officeDocument/2006/relationships/image" Target="../media/image8.png"/><Relationship Id="rId1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audio" Target="../media/media8.m4a"/><Relationship Id="rId7" Type="http://schemas.openxmlformats.org/officeDocument/2006/relationships/image" Target="NULL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NUL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NUL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NUL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62000"/>
            <a:ext cx="7772400" cy="11430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Machine Learning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752600"/>
            <a:ext cx="6400800" cy="1143000"/>
          </a:xfrm>
        </p:spPr>
        <p:txBody>
          <a:bodyPr/>
          <a:lstStyle/>
          <a:p>
            <a:r>
              <a:rPr lang="en-US" sz="3200" dirty="0" smtClean="0"/>
              <a:t>CS 165B</a:t>
            </a:r>
            <a:endParaRPr lang="en-US" sz="3200" dirty="0"/>
          </a:p>
          <a:p>
            <a:endParaRPr lang="en-US" sz="1100" dirty="0" smtClean="0">
              <a:solidFill>
                <a:srgbClr val="006600"/>
              </a:solidFill>
            </a:endParaRPr>
          </a:p>
          <a:p>
            <a:r>
              <a:rPr lang="en-US" dirty="0" smtClean="0">
                <a:solidFill>
                  <a:srgbClr val="006600"/>
                </a:solidFill>
              </a:rPr>
              <a:t>Prof</a:t>
            </a:r>
            <a:r>
              <a:rPr lang="en-US" dirty="0">
                <a:solidFill>
                  <a:srgbClr val="006600"/>
                </a:solidFill>
              </a:rPr>
              <a:t>. Matthew Turk</a:t>
            </a:r>
          </a:p>
          <a:p>
            <a:endParaRPr lang="en-US" sz="1400" dirty="0" smtClean="0">
              <a:solidFill>
                <a:srgbClr val="990000"/>
              </a:solidFill>
            </a:endParaRPr>
          </a:p>
          <a:p>
            <a:r>
              <a:rPr lang="en-US" dirty="0" smtClean="0">
                <a:solidFill>
                  <a:srgbClr val="990000"/>
                </a:solidFill>
              </a:rPr>
              <a:t>Wednesday, June 1, 2016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171450" y="152400"/>
            <a:ext cx="8820150" cy="6553200"/>
          </a:xfrm>
          <a:prstGeom prst="rect">
            <a:avLst/>
          </a:prstGeom>
          <a:noFill/>
          <a:ln w="38100" cap="sq">
            <a:solidFill>
              <a:srgbClr val="CC33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1981200" y="4191000"/>
            <a:ext cx="5943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88925" indent="-288925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400" dirty="0" smtClean="0">
                <a:cs typeface="Arial" charset="0"/>
              </a:rPr>
              <a:t>Neural networks (cont.)</a:t>
            </a:r>
          </a:p>
        </p:txBody>
      </p:sp>
      <p:sp>
        <p:nvSpPr>
          <p:cNvPr id="8" name="WordArt 15" descr="Denim"/>
          <p:cNvSpPr>
            <a:spLocks noChangeArrowheads="1" noChangeShapeType="1" noTextEdit="1"/>
          </p:cNvSpPr>
          <p:nvPr/>
        </p:nvSpPr>
        <p:spPr bwMode="auto">
          <a:xfrm rot="5400000">
            <a:off x="1005839" y="4892040"/>
            <a:ext cx="1371600" cy="274320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fontAlgn="auto">
              <a:spcBef>
                <a:spcPct val="0"/>
              </a:spcBef>
              <a:buFontTx/>
              <a:buNone/>
            </a:pPr>
            <a:r>
              <a:rPr lang="en-US" sz="3600" b="1" kern="0" spc="-50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/>
              </a:rPr>
              <a:t>Today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38800" y="5345668"/>
            <a:ext cx="22749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Recorded lecture</a:t>
            </a:r>
            <a:endParaRPr lang="en-US" sz="2400" dirty="0">
              <a:solidFill>
                <a:srgbClr val="000099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7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3"/>
    </mc:Choice>
    <mc:Fallback>
      <p:transition spd="slow" advTm="11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Backpropagation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2" descr="http://breast-cancer-research.com/content/figures/bcr2257-1-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00388"/>
            <a:ext cx="4179597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3400" y="5056108"/>
                <a:ext cx="375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056108"/>
                <a:ext cx="37542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419600" y="5056108"/>
                <a:ext cx="375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𝒐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056108"/>
                <a:ext cx="37542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668624" y="5648682"/>
                <a:ext cx="476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80000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624" y="5648682"/>
                <a:ext cx="476156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79420" y="5650468"/>
                <a:ext cx="7196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420" y="5650468"/>
                <a:ext cx="71968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 bwMode="auto">
          <a:xfrm>
            <a:off x="908824" y="5240774"/>
            <a:ext cx="351077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984604" y="5648682"/>
                <a:ext cx="476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80000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604" y="5648682"/>
                <a:ext cx="476156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95847" y="5650468"/>
                <a:ext cx="585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847" y="5650468"/>
                <a:ext cx="585353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9" idx="2"/>
            <a:endCxn id="10" idx="3"/>
          </p:cNvCxnSpPr>
          <p:nvPr/>
        </p:nvCxnSpPr>
        <p:spPr bwMode="auto">
          <a:xfrm flipH="1">
            <a:off x="4144780" y="5425440"/>
            <a:ext cx="462532" cy="40790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2" idx="1"/>
            <a:endCxn id="16" idx="3"/>
          </p:cNvCxnSpPr>
          <p:nvPr/>
        </p:nvCxnSpPr>
        <p:spPr bwMode="auto">
          <a:xfrm flipH="1" flipV="1">
            <a:off x="2460760" y="5833348"/>
            <a:ext cx="518660" cy="178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17" idx="1"/>
            <a:endCxn id="8" idx="2"/>
          </p:cNvCxnSpPr>
          <p:nvPr/>
        </p:nvCxnSpPr>
        <p:spPr bwMode="auto">
          <a:xfrm flipH="1" flipV="1">
            <a:off x="721112" y="5425440"/>
            <a:ext cx="674735" cy="40969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65477" y="3657600"/>
                <a:ext cx="476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80000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77" y="3657600"/>
                <a:ext cx="476156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290054" y="4031848"/>
                <a:ext cx="476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80000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054" y="4031848"/>
                <a:ext cx="476156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730133" y="5719785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33" y="5719785"/>
                <a:ext cx="33855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 bwMode="auto">
          <a:xfrm>
            <a:off x="4182966" y="5904451"/>
            <a:ext cx="575188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2003072" y="6302810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dirty="0" smtClean="0">
                <a:solidFill>
                  <a:srgbClr val="000099"/>
                </a:solidFill>
              </a:rPr>
              <a:t>Updating weights</a:t>
            </a:r>
            <a:endParaRPr lang="en-US" sz="1400" dirty="0">
              <a:solidFill>
                <a:srgbClr val="000099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10201" y="1234116"/>
            <a:ext cx="36575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/>
              <a:t>Iterative procedure: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Apply training data </a:t>
            </a:r>
            <a:r>
              <a:rPr lang="en-US" b="1" i="1" dirty="0" smtClean="0"/>
              <a:t>x </a:t>
            </a:r>
            <a:r>
              <a:rPr lang="en-US" dirty="0" smtClean="0"/>
              <a:t>and feed forward to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training labels </a:t>
            </a:r>
            <a:r>
              <a:rPr lang="en-US" b="1" i="1" dirty="0" smtClean="0"/>
              <a:t>t</a:t>
            </a:r>
            <a:r>
              <a:rPr lang="en-US" dirty="0" smtClean="0"/>
              <a:t> to determine output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Propagate errors backwards, updating all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Lather, rinse, repeat…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795024" y="2473571"/>
                <a:ext cx="375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𝑜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24" y="2473571"/>
                <a:ext cx="37542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 bwMode="auto">
          <a:xfrm>
            <a:off x="4824521" y="2822710"/>
            <a:ext cx="273663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2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59"/>
    </mc:Choice>
    <mc:Fallback>
      <p:transition spd="slow" advTm="71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Backpropagation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a </a:t>
            </a:r>
            <a:r>
              <a:rPr lang="en-US" dirty="0">
                <a:solidFill>
                  <a:srgbClr val="000099"/>
                </a:solidFill>
              </a:rPr>
              <a:t>gradient descent </a:t>
            </a:r>
            <a:r>
              <a:rPr lang="en-US" dirty="0"/>
              <a:t>search through the hypothesis </a:t>
            </a:r>
            <a:r>
              <a:rPr lang="en-US" dirty="0" smtClean="0"/>
              <a:t>space</a:t>
            </a:r>
          </a:p>
          <a:p>
            <a:pPr lvl="1"/>
            <a:r>
              <a:rPr lang="en-US" dirty="0" smtClean="0"/>
              <a:t>Acts </a:t>
            </a:r>
            <a:r>
              <a:rPr lang="en-US" dirty="0" smtClean="0">
                <a:solidFill>
                  <a:srgbClr val="006600"/>
                </a:solidFill>
              </a:rPr>
              <a:t>linearly</a:t>
            </a:r>
            <a:r>
              <a:rPr lang="en-US" dirty="0" smtClean="0"/>
              <a:t> early on, when the weights are small, since the sigmoid function for is approximately linear for small inputs</a:t>
            </a:r>
          </a:p>
          <a:p>
            <a:pPr lvl="1"/>
            <a:r>
              <a:rPr lang="en-US" dirty="0" smtClean="0"/>
              <a:t>When the weights grow, the network starts to learn </a:t>
            </a:r>
            <a:r>
              <a:rPr lang="en-US" dirty="0" smtClean="0">
                <a:solidFill>
                  <a:srgbClr val="006600"/>
                </a:solidFill>
              </a:rPr>
              <a:t>nonlinearly</a:t>
            </a:r>
            <a:endParaRPr lang="en-US" dirty="0">
              <a:solidFill>
                <a:srgbClr val="006600"/>
              </a:solidFill>
            </a:endParaRPr>
          </a:p>
          <a:p>
            <a:r>
              <a:rPr lang="en-US" dirty="0"/>
              <a:t>Errors propagate </a:t>
            </a:r>
            <a:r>
              <a:rPr lang="en-US" dirty="0">
                <a:solidFill>
                  <a:srgbClr val="006600"/>
                </a:solidFill>
              </a:rPr>
              <a:t>backwards</a:t>
            </a:r>
          </a:p>
          <a:p>
            <a:r>
              <a:rPr lang="en-US" dirty="0"/>
              <a:t>Same process for more layers</a:t>
            </a:r>
          </a:p>
          <a:p>
            <a:r>
              <a:rPr lang="en-US" dirty="0"/>
              <a:t>Training can be quite </a:t>
            </a:r>
            <a:r>
              <a:rPr lang="en-US" dirty="0">
                <a:solidFill>
                  <a:srgbClr val="800000"/>
                </a:solidFill>
              </a:rPr>
              <a:t>slow</a:t>
            </a:r>
          </a:p>
          <a:p>
            <a:r>
              <a:rPr lang="en-US" dirty="0"/>
              <a:t>Converges to </a:t>
            </a:r>
            <a:r>
              <a:rPr lang="en-US" dirty="0">
                <a:solidFill>
                  <a:srgbClr val="000099"/>
                </a:solidFill>
              </a:rPr>
              <a:t>local minimum </a:t>
            </a:r>
            <a:r>
              <a:rPr lang="en-US" dirty="0"/>
              <a:t>(if given enough time)</a:t>
            </a:r>
          </a:p>
          <a:p>
            <a:r>
              <a:rPr lang="en-US" dirty="0"/>
              <a:t>Methods to avoid local minimum trap problem include:</a:t>
            </a:r>
          </a:p>
          <a:p>
            <a:pPr lvl="1"/>
            <a:r>
              <a:rPr lang="en-US" dirty="0"/>
              <a:t>Run multiple times with different initial weights</a:t>
            </a:r>
          </a:p>
          <a:p>
            <a:pPr lvl="1"/>
            <a:r>
              <a:rPr lang="en-US" dirty="0"/>
              <a:t>Use a weight momentum term in the weight update rule</a:t>
            </a:r>
          </a:p>
          <a:p>
            <a:pPr lvl="1"/>
            <a:r>
              <a:rPr lang="en-US" dirty="0"/>
              <a:t>Stochastic gradient descent</a:t>
            </a:r>
          </a:p>
          <a:p>
            <a:pPr lvl="1"/>
            <a:r>
              <a:rPr lang="en-US" dirty="0"/>
              <a:t>Etc….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5002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20"/>
    </mc:Choice>
    <mc:Fallback>
      <p:transition spd="slow" advTm="100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Backpropagation: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smtClean="0">
                <a:solidFill>
                  <a:srgbClr val="000099"/>
                </a:solidFill>
              </a:rPr>
              <a:t>hypothesis space </a:t>
            </a:r>
            <a:r>
              <a:rPr lang="en-US" dirty="0" smtClean="0"/>
              <a:t>of </a:t>
            </a:r>
            <a:r>
              <a:rPr lang="en-US" dirty="0" err="1" smtClean="0"/>
              <a:t>Backpropagation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The N-dimensional Euclidian space of the N network weights</a:t>
            </a:r>
          </a:p>
          <a:p>
            <a:pPr lvl="1"/>
            <a:r>
              <a:rPr lang="en-US" dirty="0" smtClean="0"/>
              <a:t>High-dimensional!</a:t>
            </a:r>
          </a:p>
          <a:p>
            <a:r>
              <a:rPr lang="en-US" dirty="0" smtClean="0"/>
              <a:t>Since the hypothesis space is continuous and the error function </a:t>
            </a:r>
            <a:r>
              <a:rPr lang="en-US" i="1" dirty="0" smtClean="0"/>
              <a:t>E</a:t>
            </a:r>
            <a:r>
              <a:rPr lang="en-US" dirty="0" smtClean="0"/>
              <a:t> is differentiable with respect to the weights, it makes an </a:t>
            </a:r>
            <a:r>
              <a:rPr lang="en-US" dirty="0" smtClean="0">
                <a:solidFill>
                  <a:srgbClr val="006600"/>
                </a:solidFill>
              </a:rPr>
              <a:t>efficient</a:t>
            </a:r>
            <a:r>
              <a:rPr lang="en-US" dirty="0" smtClean="0"/>
              <a:t> gradient descent approach possible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What is the </a:t>
            </a:r>
            <a:r>
              <a:rPr lang="en-US" dirty="0" smtClean="0">
                <a:solidFill>
                  <a:srgbClr val="000099"/>
                </a:solidFill>
              </a:rPr>
              <a:t>inductive bias </a:t>
            </a:r>
            <a:r>
              <a:rPr lang="en-US" dirty="0" smtClean="0"/>
              <a:t>of </a:t>
            </a:r>
            <a:r>
              <a:rPr lang="en-US" dirty="0" err="1" smtClean="0"/>
              <a:t>Backpropagation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000" dirty="0" smtClean="0">
                <a:solidFill>
                  <a:srgbClr val="008000"/>
                </a:solidFill>
              </a:rPr>
              <a:t>(The way generalization is enforced beyond the data points)</a:t>
            </a:r>
          </a:p>
          <a:p>
            <a:pPr lvl="1">
              <a:spcBef>
                <a:spcPts val="480"/>
              </a:spcBef>
            </a:pPr>
            <a:r>
              <a:rPr lang="en-US" dirty="0" smtClean="0"/>
              <a:t>It’s hard to state precisely, but roughly it’s </a:t>
            </a:r>
            <a:r>
              <a:rPr lang="en-US" i="1" dirty="0" smtClean="0">
                <a:solidFill>
                  <a:srgbClr val="800000"/>
                </a:solidFill>
              </a:rPr>
              <a:t>smooth interpolation between data points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rgbClr val="800000"/>
                </a:solidFill>
              </a:rPr>
              <a:t>convexity</a:t>
            </a:r>
          </a:p>
          <a:p>
            <a:pPr lvl="1">
              <a:spcBef>
                <a:spcPts val="480"/>
              </a:spcBef>
            </a:pPr>
            <a:r>
              <a:rPr lang="en-US" dirty="0" smtClean="0"/>
              <a:t>I.e., if two positive training example have no negative example between them, </a:t>
            </a:r>
            <a:r>
              <a:rPr lang="en-US" dirty="0" err="1" smtClean="0"/>
              <a:t>backprop</a:t>
            </a:r>
            <a:r>
              <a:rPr lang="en-US" dirty="0" smtClean="0"/>
              <a:t> tends to label the points in between as positive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652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566"/>
    </mc:Choice>
    <mc:Fallback>
      <p:transition spd="slow" advTm="13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Backpropagation: </a:t>
            </a:r>
            <a:r>
              <a:rPr lang="en-US" dirty="0" smtClean="0"/>
              <a:t>comments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multiple choices for the </a:t>
            </a:r>
            <a:r>
              <a:rPr lang="en-US" dirty="0" smtClean="0">
                <a:solidFill>
                  <a:srgbClr val="000099"/>
                </a:solidFill>
              </a:rPr>
              <a:t>termination condition </a:t>
            </a:r>
            <a:r>
              <a:rPr lang="en-US" dirty="0" smtClean="0"/>
              <a:t>for updating weights</a:t>
            </a:r>
          </a:p>
          <a:p>
            <a:pPr lvl="1"/>
            <a:r>
              <a:rPr lang="en-US" dirty="0" smtClean="0"/>
              <a:t>A fixed number of iterations (but how many?)</a:t>
            </a:r>
          </a:p>
          <a:p>
            <a:pPr lvl="1"/>
            <a:r>
              <a:rPr lang="en-US" dirty="0" smtClean="0"/>
              <a:t>Until the error </a:t>
            </a:r>
            <a:r>
              <a:rPr lang="en-US" i="1" dirty="0" smtClean="0"/>
              <a:t>E </a:t>
            </a:r>
            <a:r>
              <a:rPr lang="en-US" dirty="0" smtClean="0"/>
              <a:t>falls below some predetermined threshold</a:t>
            </a:r>
          </a:p>
          <a:p>
            <a:r>
              <a:rPr lang="en-US" dirty="0" err="1" smtClean="0"/>
              <a:t>Backpropagation</a:t>
            </a:r>
            <a:r>
              <a:rPr lang="en-US" dirty="0" smtClean="0"/>
              <a:t> is susceptible to </a:t>
            </a:r>
            <a:r>
              <a:rPr lang="en-US" dirty="0" err="1" smtClean="0">
                <a:solidFill>
                  <a:srgbClr val="000099"/>
                </a:solidFill>
              </a:rPr>
              <a:t>overfitting</a:t>
            </a:r>
            <a:r>
              <a:rPr lang="en-US" dirty="0" smtClean="0">
                <a:solidFill>
                  <a:srgbClr val="000099"/>
                </a:solidFill>
              </a:rPr>
              <a:t> </a:t>
            </a:r>
            <a:r>
              <a:rPr lang="en-US" dirty="0" smtClean="0"/>
              <a:t>the training data, thus decreasing generalization to unseen examples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rgbClr val="000099"/>
                </a:solidFill>
              </a:rPr>
              <a:t>Validation data </a:t>
            </a:r>
            <a:r>
              <a:rPr lang="en-US" dirty="0" smtClean="0"/>
              <a:t>comes in very useful here</a:t>
            </a:r>
          </a:p>
          <a:p>
            <a:r>
              <a:rPr lang="en-US" dirty="0" smtClean="0"/>
              <a:t>Typical strategy: Use the training data to train the network, but after every iteration </a:t>
            </a:r>
            <a:r>
              <a:rPr lang="en-US" dirty="0" smtClean="0">
                <a:solidFill>
                  <a:srgbClr val="000099"/>
                </a:solidFill>
              </a:rPr>
              <a:t>measure error on the validation set</a:t>
            </a:r>
          </a:p>
          <a:p>
            <a:pPr lvl="1"/>
            <a:r>
              <a:rPr lang="en-US" dirty="0" smtClean="0"/>
              <a:t>Choose the model (weights) that give the smallest error on the validation set</a:t>
            </a:r>
          </a:p>
          <a:p>
            <a:pPr lvl="1"/>
            <a:r>
              <a:rPr lang="en-US" dirty="0" smtClean="0"/>
              <a:t>This is a </a:t>
            </a:r>
            <a:r>
              <a:rPr lang="en-US" dirty="0" smtClean="0">
                <a:solidFill>
                  <a:srgbClr val="800000"/>
                </a:solidFill>
              </a:rPr>
              <a:t>cross-validation approach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305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84"/>
    </mc:Choice>
    <mc:Fallback>
      <p:transition spd="slow" advTm="64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Feedforward</a:t>
            </a:r>
            <a:r>
              <a:rPr lang="en-US" dirty="0" smtClean="0"/>
              <a:t>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dirty="0" smtClean="0">
                <a:solidFill>
                  <a:srgbClr val="006600"/>
                </a:solidFill>
              </a:rPr>
              <a:t>Boolean function </a:t>
            </a:r>
            <a:r>
              <a:rPr lang="en-US" dirty="0" smtClean="0"/>
              <a:t>can be represented by a </a:t>
            </a:r>
            <a:r>
              <a:rPr lang="en-US" dirty="0" smtClean="0">
                <a:solidFill>
                  <a:srgbClr val="000099"/>
                </a:solidFill>
              </a:rPr>
              <a:t>two-layer network</a:t>
            </a:r>
            <a:r>
              <a:rPr lang="en-US" dirty="0" smtClean="0"/>
              <a:t> (one hidden unit layer)</a:t>
            </a:r>
          </a:p>
          <a:p>
            <a:pPr lvl="1"/>
            <a:r>
              <a:rPr lang="en-US" dirty="0" smtClean="0"/>
              <a:t>Though the number of hidden units required may be very large</a:t>
            </a:r>
          </a:p>
          <a:p>
            <a:r>
              <a:rPr lang="en-US" dirty="0" smtClean="0"/>
              <a:t>Every </a:t>
            </a:r>
            <a:r>
              <a:rPr lang="en-US" dirty="0" smtClean="0">
                <a:solidFill>
                  <a:srgbClr val="006600"/>
                </a:solidFill>
              </a:rPr>
              <a:t>bounded continuous function </a:t>
            </a:r>
            <a:r>
              <a:rPr lang="en-US" dirty="0" smtClean="0"/>
              <a:t>can be approximated with arbitrarily small error by a </a:t>
            </a:r>
            <a:r>
              <a:rPr lang="en-US" dirty="0" smtClean="0">
                <a:solidFill>
                  <a:srgbClr val="000099"/>
                </a:solidFill>
              </a:rPr>
              <a:t>two-layer network</a:t>
            </a:r>
          </a:p>
          <a:p>
            <a:pPr lvl="1"/>
            <a:r>
              <a:rPr lang="en-US" dirty="0" smtClean="0"/>
              <a:t>Using sigmoid units in the hidden layer and linear (unthresholded) units at the output layer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rgbClr val="006600"/>
                </a:solidFill>
              </a:rPr>
              <a:t>Any function </a:t>
            </a:r>
            <a:r>
              <a:rPr lang="en-US" dirty="0" smtClean="0"/>
              <a:t>can be approximated to arbitrary accuracy by a </a:t>
            </a:r>
            <a:r>
              <a:rPr lang="en-US" dirty="0" smtClean="0">
                <a:solidFill>
                  <a:srgbClr val="000099"/>
                </a:solidFill>
              </a:rPr>
              <a:t>three-layer network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rgbClr val="006600"/>
                </a:solidFill>
              </a:rPr>
              <a:t>sigmoid</a:t>
            </a:r>
            <a:r>
              <a:rPr lang="en-US" dirty="0"/>
              <a:t> units in the hidden </a:t>
            </a:r>
            <a:r>
              <a:rPr lang="en-US" dirty="0" smtClean="0"/>
              <a:t>layers </a:t>
            </a:r>
            <a:r>
              <a:rPr lang="en-US" dirty="0"/>
              <a:t>and </a:t>
            </a:r>
            <a:r>
              <a:rPr lang="en-US" dirty="0">
                <a:solidFill>
                  <a:srgbClr val="006600"/>
                </a:solidFill>
              </a:rPr>
              <a:t>linear</a:t>
            </a:r>
            <a:r>
              <a:rPr lang="en-US" dirty="0"/>
              <a:t> (unthresholded) units at the output layer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11"/>
    </mc:Choice>
    <mc:Fallback>
      <p:transition spd="slow" advTm="78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other Machine Learning topics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Miscellaneous…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8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2"/>
    </mc:Choice>
    <mc:Fallback>
      <p:transition spd="slow" advTm="20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</a:t>
            </a:r>
            <a:r>
              <a:rPr lang="en-US" dirty="0"/>
              <a:t>are many situations where we don’t know the correct answers that </a:t>
            </a:r>
            <a:r>
              <a:rPr lang="en-US" dirty="0">
                <a:solidFill>
                  <a:srgbClr val="000099"/>
                </a:solidFill>
              </a:rPr>
              <a:t>supervised </a:t>
            </a:r>
            <a:r>
              <a:rPr lang="en-US" dirty="0" smtClean="0">
                <a:solidFill>
                  <a:srgbClr val="000099"/>
                </a:solidFill>
              </a:rPr>
              <a:t>learning </a:t>
            </a:r>
            <a:r>
              <a:rPr lang="en-US" dirty="0" smtClean="0"/>
              <a:t>requires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rgbClr val="800000"/>
                </a:solidFill>
              </a:rPr>
              <a:t>Reinforcement </a:t>
            </a:r>
            <a:r>
              <a:rPr lang="en-US" dirty="0">
                <a:solidFill>
                  <a:srgbClr val="800000"/>
                </a:solidFill>
              </a:rPr>
              <a:t>learning </a:t>
            </a:r>
            <a:r>
              <a:rPr lang="en-US" dirty="0"/>
              <a:t>is the problem faced by an </a:t>
            </a:r>
            <a:r>
              <a:rPr lang="en-US" dirty="0">
                <a:solidFill>
                  <a:srgbClr val="000099"/>
                </a:solidFill>
              </a:rPr>
              <a:t>agent </a:t>
            </a:r>
            <a:r>
              <a:rPr lang="en-US" dirty="0"/>
              <a:t>that learns </a:t>
            </a:r>
            <a:r>
              <a:rPr lang="en-US" dirty="0">
                <a:solidFill>
                  <a:srgbClr val="000099"/>
                </a:solidFill>
              </a:rPr>
              <a:t>behavior </a:t>
            </a:r>
            <a:r>
              <a:rPr lang="en-US" dirty="0" smtClean="0"/>
              <a:t>(to achieve a goal) through </a:t>
            </a:r>
            <a:r>
              <a:rPr lang="en-US" dirty="0" smtClean="0">
                <a:solidFill>
                  <a:srgbClr val="000099"/>
                </a:solidFill>
              </a:rPr>
              <a:t>trial-and-error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99"/>
                </a:solidFill>
              </a:rPr>
              <a:t>interactions</a:t>
            </a:r>
            <a:r>
              <a:rPr lang="en-US" dirty="0"/>
              <a:t> with a dynamic </a:t>
            </a:r>
            <a:r>
              <a:rPr lang="en-US" dirty="0" smtClean="0"/>
              <a:t>environment based on a </a:t>
            </a:r>
            <a:r>
              <a:rPr lang="en-US" dirty="0" smtClean="0">
                <a:solidFill>
                  <a:srgbClr val="000099"/>
                </a:solidFill>
              </a:rPr>
              <a:t>reward signal </a:t>
            </a:r>
            <a:r>
              <a:rPr lang="en-US" dirty="0" smtClean="0"/>
              <a:t>(rather than through supervision)</a:t>
            </a:r>
          </a:p>
          <a:p>
            <a:pPr lvl="1"/>
            <a:r>
              <a:rPr lang="en-US" dirty="0"/>
              <a:t>Discover which actions yield the most (cumulative) reward by trying </a:t>
            </a:r>
            <a:r>
              <a:rPr lang="en-US" dirty="0" smtClean="0"/>
              <a:t>them; i.e</a:t>
            </a:r>
            <a:r>
              <a:rPr lang="en-US" dirty="0"/>
              <a:t>., </a:t>
            </a:r>
            <a:r>
              <a:rPr lang="en-US" dirty="0">
                <a:solidFill>
                  <a:srgbClr val="000099"/>
                </a:solidFill>
              </a:rPr>
              <a:t>learning by </a:t>
            </a:r>
            <a:r>
              <a:rPr lang="en-US" dirty="0" smtClean="0">
                <a:solidFill>
                  <a:srgbClr val="000099"/>
                </a:solidFill>
              </a:rPr>
              <a:t>experience</a:t>
            </a:r>
          </a:p>
          <a:p>
            <a:r>
              <a:rPr lang="en-US" dirty="0" smtClean="0"/>
              <a:t>Examples:</a:t>
            </a:r>
            <a:endParaRPr lang="en-US" dirty="0"/>
          </a:p>
          <a:p>
            <a:pPr lvl="1"/>
            <a:r>
              <a:rPr lang="en-US" dirty="0"/>
              <a:t>Game </a:t>
            </a:r>
            <a:r>
              <a:rPr lang="en-US" dirty="0" smtClean="0"/>
              <a:t>playing (e.g., chess): </a:t>
            </a:r>
            <a:r>
              <a:rPr lang="en-US" dirty="0"/>
              <a:t>player knows whether it </a:t>
            </a:r>
            <a:r>
              <a:rPr lang="en-US" dirty="0" smtClean="0"/>
              <a:t>wins </a:t>
            </a:r>
            <a:r>
              <a:rPr lang="en-US" dirty="0"/>
              <a:t>or </a:t>
            </a:r>
            <a:r>
              <a:rPr lang="en-US" dirty="0" smtClean="0"/>
              <a:t>loses, </a:t>
            </a:r>
            <a:r>
              <a:rPr lang="en-US" dirty="0"/>
              <a:t>but not know how to move at each step</a:t>
            </a:r>
          </a:p>
          <a:p>
            <a:pPr lvl="1"/>
            <a:r>
              <a:rPr lang="en-US" dirty="0"/>
              <a:t>Control: </a:t>
            </a:r>
            <a:r>
              <a:rPr lang="en-US" dirty="0" smtClean="0"/>
              <a:t>a robot juggler</a:t>
            </a:r>
          </a:p>
          <a:p>
            <a:pPr lvl="1"/>
            <a:r>
              <a:rPr lang="en-US" dirty="0" smtClean="0"/>
              <a:t>Mobile robot navigation</a:t>
            </a:r>
          </a:p>
          <a:p>
            <a:pPr lvl="1"/>
            <a:r>
              <a:rPr lang="en-US" dirty="0" smtClean="0"/>
              <a:t>Teaching CS courses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427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00"/>
    </mc:Choice>
    <mc:Fallback>
      <p:transition spd="slow" advTm="12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Rewards from </a:t>
            </a:r>
            <a:r>
              <a:rPr lang="en-US" altLang="en-US" dirty="0">
                <a:solidFill>
                  <a:srgbClr val="000099"/>
                </a:solidFill>
              </a:rPr>
              <a:t>sequences of actions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Learn action to maximize payoff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Not much information in a payoff signal</a:t>
            </a:r>
          </a:p>
          <a:p>
            <a:pPr lvl="2">
              <a:lnSpc>
                <a:spcPct val="80000"/>
              </a:lnSpc>
            </a:pPr>
            <a:r>
              <a:rPr lang="en-US" altLang="en-US" dirty="0"/>
              <a:t>Payoff is often delayed</a:t>
            </a:r>
          </a:p>
          <a:p>
            <a:r>
              <a:rPr lang="en-US" altLang="en-US" dirty="0" smtClean="0"/>
              <a:t>How </a:t>
            </a:r>
            <a:r>
              <a:rPr lang="en-US" altLang="en-US" dirty="0"/>
              <a:t>do we learn to </a:t>
            </a:r>
            <a:r>
              <a:rPr lang="en-US" altLang="en-US" dirty="0">
                <a:solidFill>
                  <a:srgbClr val="000099"/>
                </a:solidFill>
              </a:rPr>
              <a:t>choose the actions to maximize reward</a:t>
            </a:r>
            <a:r>
              <a:rPr lang="en-US" altLang="en-US" dirty="0" smtClean="0"/>
              <a:t>? This is the problem addressed by RL</a:t>
            </a:r>
          </a:p>
          <a:p>
            <a:r>
              <a:rPr lang="en-US" altLang="en-US" dirty="0"/>
              <a:t>In contrast to supervised learning, the reward </a:t>
            </a:r>
            <a:r>
              <a:rPr lang="en-US" altLang="en-US" dirty="0" smtClean="0"/>
              <a:t>only </a:t>
            </a:r>
            <a:r>
              <a:rPr lang="en-US" altLang="en-US" dirty="0"/>
              <a:t>tells us whether the action we chose was good or </a:t>
            </a:r>
            <a:r>
              <a:rPr lang="en-US" altLang="en-US" dirty="0" smtClean="0"/>
              <a:t>bad (or led to a good or bad result), </a:t>
            </a:r>
            <a:r>
              <a:rPr lang="en-US" altLang="en-US" dirty="0"/>
              <a:t>not what would have been the </a:t>
            </a:r>
            <a:r>
              <a:rPr lang="en-US" altLang="en-US" dirty="0" smtClean="0"/>
              <a:t>“correct” action</a:t>
            </a:r>
          </a:p>
          <a:p>
            <a:r>
              <a:rPr lang="en-US" altLang="en-US" dirty="0" smtClean="0"/>
              <a:t>Also</a:t>
            </a:r>
            <a:r>
              <a:rPr lang="en-US" altLang="en-US" dirty="0"/>
              <a:t>, the actions we take and the reward can be </a:t>
            </a:r>
            <a:r>
              <a:rPr lang="en-US" altLang="en-US" dirty="0">
                <a:solidFill>
                  <a:srgbClr val="000099"/>
                </a:solidFill>
              </a:rPr>
              <a:t>separated temporally</a:t>
            </a:r>
            <a:r>
              <a:rPr lang="en-US" altLang="en-US" dirty="0"/>
              <a:t>, so that the problem arises how </a:t>
            </a:r>
            <a:r>
              <a:rPr lang="en-US" altLang="en-US" dirty="0">
                <a:solidFill>
                  <a:srgbClr val="000099"/>
                </a:solidFill>
              </a:rPr>
              <a:t>to assign the reward signal to </a:t>
            </a:r>
            <a:r>
              <a:rPr lang="en-US" altLang="en-US" dirty="0" smtClean="0">
                <a:solidFill>
                  <a:srgbClr val="000099"/>
                </a:solidFill>
              </a:rPr>
              <a:t>actions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Thus</a:t>
            </a:r>
            <a:r>
              <a:rPr lang="en-US" altLang="en-US" dirty="0"/>
              <a:t>, reinforcement learning has some aspects of supervised learning, but with a very </a:t>
            </a:r>
            <a:r>
              <a:rPr lang="en-US" altLang="en-US" dirty="0" smtClean="0"/>
              <a:t>“poor” teacher</a:t>
            </a:r>
            <a:r>
              <a:rPr lang="en-US" altLang="en-US" dirty="0"/>
              <a:t>!</a:t>
            </a:r>
            <a:endParaRPr lang="en-US" altLang="en-US" dirty="0" smtClean="0"/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 descr="http://webdocs.cs.ualberta.ca/~sutton/book/ebook/figtmp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053" y="1005840"/>
            <a:ext cx="3174797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530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224"/>
    </mc:Choice>
    <mc:Fallback>
      <p:transition spd="slow" advTm="127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learning: 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rgbClr val="800000"/>
                </a:solidFill>
              </a:rPr>
              <a:t>Q-learning</a:t>
            </a:r>
            <a:r>
              <a:rPr lang="en-US" dirty="0" smtClean="0"/>
              <a:t> (1989) is a reinforcement </a:t>
            </a:r>
            <a:r>
              <a:rPr lang="en-US" dirty="0"/>
              <a:t>learning technique that </a:t>
            </a:r>
            <a:r>
              <a:rPr lang="en-US" dirty="0" smtClean="0"/>
              <a:t>finds </a:t>
            </a:r>
            <a:r>
              <a:rPr lang="en-US" dirty="0">
                <a:solidFill>
                  <a:srgbClr val="000099"/>
                </a:solidFill>
              </a:rPr>
              <a:t>an </a:t>
            </a:r>
            <a:r>
              <a:rPr lang="en-US" u="sng" dirty="0" smtClean="0">
                <a:solidFill>
                  <a:srgbClr val="000099"/>
                </a:solidFill>
              </a:rPr>
              <a:t>optimal</a:t>
            </a:r>
            <a:r>
              <a:rPr lang="en-US" b="1" dirty="0" smtClean="0">
                <a:solidFill>
                  <a:srgbClr val="000099"/>
                </a:solidFill>
              </a:rPr>
              <a:t> </a:t>
            </a:r>
            <a:r>
              <a:rPr lang="en-US" dirty="0" smtClean="0">
                <a:solidFill>
                  <a:srgbClr val="000099"/>
                </a:solidFill>
              </a:rPr>
              <a:t>action-selection </a:t>
            </a:r>
            <a:r>
              <a:rPr lang="en-US" dirty="0">
                <a:solidFill>
                  <a:srgbClr val="000099"/>
                </a:solidFill>
              </a:rPr>
              <a:t>policy </a:t>
            </a:r>
            <a:r>
              <a:rPr lang="en-US" dirty="0"/>
              <a:t>for any given (finite) Markov decision </a:t>
            </a:r>
            <a:r>
              <a:rPr lang="en-US" dirty="0" smtClean="0"/>
              <a:t>process (defining states, actions, and rewards)</a:t>
            </a:r>
          </a:p>
          <a:p>
            <a:r>
              <a:rPr lang="en-US" dirty="0" smtClean="0"/>
              <a:t>It learns </a:t>
            </a:r>
            <a:r>
              <a:rPr lang="en-US" dirty="0"/>
              <a:t>an </a:t>
            </a:r>
            <a:r>
              <a:rPr lang="en-US" dirty="0">
                <a:solidFill>
                  <a:srgbClr val="000099"/>
                </a:solidFill>
              </a:rPr>
              <a:t>action-value function</a:t>
            </a:r>
            <a:r>
              <a:rPr lang="en-US" dirty="0"/>
              <a:t> that </a:t>
            </a:r>
            <a:r>
              <a:rPr lang="en-US" dirty="0" smtClean="0"/>
              <a:t>gives </a:t>
            </a:r>
            <a:r>
              <a:rPr lang="en-US" dirty="0"/>
              <a:t>the </a:t>
            </a:r>
            <a:r>
              <a:rPr lang="en-US" dirty="0">
                <a:solidFill>
                  <a:srgbClr val="006600"/>
                </a:solidFill>
              </a:rPr>
              <a:t>expected utility </a:t>
            </a:r>
            <a:r>
              <a:rPr lang="en-US" dirty="0"/>
              <a:t>of taking a given action in a given state and following the </a:t>
            </a:r>
            <a:r>
              <a:rPr lang="en-US" dirty="0">
                <a:solidFill>
                  <a:srgbClr val="006600"/>
                </a:solidFill>
              </a:rPr>
              <a:t>optimal policy </a:t>
            </a:r>
            <a:r>
              <a:rPr lang="en-US" dirty="0" smtClean="0"/>
              <a:t>(the action with the highest value in each state) thereafter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rgbClr val="000099"/>
                </a:solidFill>
              </a:rPr>
              <a:t>Convergence</a:t>
            </a:r>
            <a:r>
              <a:rPr lang="en-US" dirty="0" smtClean="0"/>
              <a:t> may be slow…</a:t>
            </a:r>
          </a:p>
          <a:p>
            <a:r>
              <a:rPr lang="en-US" dirty="0" smtClean="0"/>
              <a:t>There are many variations…</a:t>
            </a:r>
          </a:p>
          <a:p>
            <a:pPr lvl="1"/>
            <a:endParaRPr lang="en-US" dirty="0"/>
          </a:p>
          <a:p>
            <a:r>
              <a:rPr lang="en-US" dirty="0" smtClean="0"/>
              <a:t>Reinforcement learning is a very active area of machine learning!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252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96"/>
    </mc:Choice>
    <mc:Fallback>
      <p:transition spd="slow" advTm="84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Multi-label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75926"/>
            <a:ext cx="8229599" cy="3224874"/>
          </a:xfrm>
        </p:spPr>
        <p:txBody>
          <a:bodyPr/>
          <a:lstStyle/>
          <a:p>
            <a:r>
              <a:rPr lang="en-US" dirty="0" smtClean="0"/>
              <a:t>In some problems, class labels are </a:t>
            </a:r>
            <a:r>
              <a:rPr lang="en-US" dirty="0" smtClean="0">
                <a:solidFill>
                  <a:srgbClr val="000099"/>
                </a:solidFill>
              </a:rPr>
              <a:t>not mutually exclusive</a:t>
            </a:r>
          </a:p>
          <a:p>
            <a:pPr lvl="1"/>
            <a:r>
              <a:rPr lang="en-US" dirty="0" smtClean="0"/>
              <a:t>E.g., tagging a blog post, labeling an outdoor scene, categorizing a document, medical diagnosis, music categorization</a:t>
            </a:r>
          </a:p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800000"/>
                </a:solidFill>
              </a:rPr>
              <a:t>multi-label classification</a:t>
            </a:r>
            <a:r>
              <a:rPr lang="en-US" dirty="0" smtClean="0"/>
              <a:t>, the dependence between labels (classes) is learned, as well as the feature-to-class mapping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28"/>
          <a:stretch/>
        </p:blipFill>
        <p:spPr bwMode="auto">
          <a:xfrm>
            <a:off x="1066800" y="994453"/>
            <a:ext cx="7038109" cy="1973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ttp://musicmachinery.files.wordpress.com/2009/10/ismir2009-proceedings-pdf-page-372-of-775.png?w=6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229164"/>
            <a:ext cx="3276600" cy="159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193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45"/>
    </mc:Choice>
    <mc:Fallback>
      <p:transition spd="slow" advTm="111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lecture is being recorded, so be sure to use the PowerPoint version to play the lecture (slides and audio)!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Homework assignment #5 due Friday at 4:30pm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Final exam</a:t>
            </a:r>
          </a:p>
          <a:p>
            <a:pPr lvl="1"/>
            <a:r>
              <a:rPr lang="en-US" dirty="0" smtClean="0"/>
              <a:t>Practice exam posted soon</a:t>
            </a:r>
          </a:p>
          <a:p>
            <a:pPr lvl="1"/>
            <a:r>
              <a:rPr lang="en-US" dirty="0" smtClean="0"/>
              <a:t>Pages of equations, etc. already posted</a:t>
            </a:r>
          </a:p>
          <a:p>
            <a:pPr lvl="1"/>
            <a:r>
              <a:rPr lang="en-US" dirty="0" smtClean="0"/>
              <a:t>Wednesday 8-11am in the regular classroom</a:t>
            </a:r>
          </a:p>
          <a:p>
            <a:pPr lvl="2"/>
            <a:r>
              <a:rPr lang="en-US" dirty="0" smtClean="0"/>
              <a:t>Just bring a calculator and something to write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47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64"/>
    </mc:Choice>
    <mc:Fallback>
      <p:transition spd="slow" advTm="31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 (a.k.a. inductive transfer)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5447780" cy="533400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rgbClr val="800000"/>
                </a:solidFill>
              </a:rPr>
              <a:t>Transfer learning </a:t>
            </a:r>
            <a:r>
              <a:rPr lang="en-US" dirty="0" smtClean="0"/>
              <a:t>focuses on applying knowledge and skills from one problem to a </a:t>
            </a:r>
            <a:r>
              <a:rPr lang="en-US" dirty="0" smtClean="0">
                <a:solidFill>
                  <a:srgbClr val="006600"/>
                </a:solidFill>
              </a:rPr>
              <a:t>different but related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I.e., transferring learning across domains</a:t>
            </a:r>
          </a:p>
          <a:p>
            <a:r>
              <a:rPr lang="en-US" dirty="0" smtClean="0"/>
              <a:t>In some domains, labeled data may be scarce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Learning to walk </a:t>
            </a:r>
            <a:r>
              <a:rPr lang="en-US" dirty="0" smtClean="0">
                <a:sym typeface="Wingdings" panose="05000000000000000000" pitchFamily="2" charset="2"/>
              </a:rPr>
              <a:t> learning to run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Playing the trumpet  playing the French horn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Playing the trumpet  playing the guitar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Learning French  learning to speak Italian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WiFi</a:t>
            </a:r>
            <a:r>
              <a:rPr lang="en-US" dirty="0" smtClean="0">
                <a:sym typeface="Wingdings" panose="05000000000000000000" pitchFamily="2" charset="2"/>
              </a:rPr>
              <a:t> localization in different spaces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Sentiment classification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5" name="Group 215"/>
          <p:cNvGrpSpPr>
            <a:grpSpLocks/>
          </p:cNvGrpSpPr>
          <p:nvPr/>
        </p:nvGrpSpPr>
        <p:grpSpPr bwMode="auto">
          <a:xfrm>
            <a:off x="6105523" y="1327666"/>
            <a:ext cx="2809875" cy="1835944"/>
            <a:chOff x="430" y="1525"/>
            <a:chExt cx="2360" cy="1542"/>
          </a:xfrm>
        </p:grpSpPr>
        <p:grpSp>
          <p:nvGrpSpPr>
            <p:cNvPr id="6" name="Group 184"/>
            <p:cNvGrpSpPr>
              <a:grpSpLocks/>
            </p:cNvGrpSpPr>
            <p:nvPr/>
          </p:nvGrpSpPr>
          <p:grpSpPr bwMode="auto">
            <a:xfrm>
              <a:off x="612" y="1525"/>
              <a:ext cx="590" cy="544"/>
              <a:chOff x="113" y="1253"/>
              <a:chExt cx="594" cy="621"/>
            </a:xfrm>
          </p:grpSpPr>
          <p:sp>
            <p:nvSpPr>
              <p:cNvPr id="20" name="Oval 93"/>
              <p:cNvSpPr>
                <a:spLocks noChangeAspect="1" noChangeArrowheads="1"/>
              </p:cNvSpPr>
              <p:nvPr/>
            </p:nvSpPr>
            <p:spPr bwMode="auto">
              <a:xfrm rot="5400000">
                <a:off x="99" y="1267"/>
                <a:ext cx="621" cy="594"/>
              </a:xfrm>
              <a:prstGeom prst="ellipse">
                <a:avLst/>
              </a:prstGeom>
              <a:solidFill>
                <a:srgbClr val="C0C0C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>
                <a:lvl1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21" name="Group 94"/>
              <p:cNvGrpSpPr>
                <a:grpSpLocks/>
              </p:cNvGrpSpPr>
              <p:nvPr/>
            </p:nvGrpSpPr>
            <p:grpSpPr bwMode="auto">
              <a:xfrm rot="1537448">
                <a:off x="223" y="1374"/>
                <a:ext cx="383" cy="365"/>
                <a:chOff x="448" y="1311"/>
                <a:chExt cx="405" cy="392"/>
              </a:xfrm>
            </p:grpSpPr>
            <p:sp>
              <p:nvSpPr>
                <p:cNvPr id="22" name="Oval 9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4" y="1570"/>
                  <a:ext cx="137" cy="130"/>
                </a:xfrm>
                <a:prstGeom prst="ellipse">
                  <a:avLst/>
                </a:prstGeom>
                <a:solidFill>
                  <a:srgbClr val="FFCC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3" name="Oval 9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4" y="1315"/>
                  <a:ext cx="137" cy="130"/>
                </a:xfrm>
                <a:prstGeom prst="ellipse">
                  <a:avLst/>
                </a:prstGeom>
                <a:solidFill>
                  <a:srgbClr val="FFCC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4" name="Oval 9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719" y="1570"/>
                  <a:ext cx="137" cy="130"/>
                </a:xfrm>
                <a:prstGeom prst="ellipse">
                  <a:avLst/>
                </a:prstGeom>
                <a:solidFill>
                  <a:srgbClr val="FFCC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25" name="Oval 9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719" y="1315"/>
                  <a:ext cx="137" cy="130"/>
                </a:xfrm>
                <a:prstGeom prst="ellipse">
                  <a:avLst/>
                </a:prstGeom>
                <a:solidFill>
                  <a:srgbClr val="FFCC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grpSp>
          <p:nvGrpSpPr>
            <p:cNvPr id="7" name="Group 185"/>
            <p:cNvGrpSpPr>
              <a:grpSpLocks/>
            </p:cNvGrpSpPr>
            <p:nvPr/>
          </p:nvGrpSpPr>
          <p:grpSpPr bwMode="auto">
            <a:xfrm>
              <a:off x="2063" y="1525"/>
              <a:ext cx="589" cy="544"/>
              <a:chOff x="618" y="2921"/>
              <a:chExt cx="593" cy="621"/>
            </a:xfrm>
          </p:grpSpPr>
          <p:sp>
            <p:nvSpPr>
              <p:cNvPr id="14" name="Oval 119"/>
              <p:cNvSpPr>
                <a:spLocks noChangeAspect="1" noChangeArrowheads="1"/>
              </p:cNvSpPr>
              <p:nvPr/>
            </p:nvSpPr>
            <p:spPr bwMode="auto">
              <a:xfrm rot="5400000">
                <a:off x="604" y="2935"/>
                <a:ext cx="621" cy="593"/>
              </a:xfrm>
              <a:prstGeom prst="ellipse">
                <a:avLst/>
              </a:prstGeom>
              <a:solidFill>
                <a:srgbClr val="C0C0C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>
                <a:lvl1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15" name="Group 120"/>
              <p:cNvGrpSpPr>
                <a:grpSpLocks/>
              </p:cNvGrpSpPr>
              <p:nvPr/>
            </p:nvGrpSpPr>
            <p:grpSpPr bwMode="auto">
              <a:xfrm rot="1537448">
                <a:off x="728" y="3042"/>
                <a:ext cx="382" cy="365"/>
                <a:chOff x="448" y="1311"/>
                <a:chExt cx="405" cy="392"/>
              </a:xfrm>
            </p:grpSpPr>
            <p:sp>
              <p:nvSpPr>
                <p:cNvPr id="16" name="Oval 12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4" y="1570"/>
                  <a:ext cx="137" cy="130"/>
                </a:xfrm>
                <a:prstGeom prst="ellipse">
                  <a:avLst/>
                </a:prstGeom>
                <a:solidFill>
                  <a:srgbClr val="99CC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7" name="Oval 12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4" y="1315"/>
                  <a:ext cx="137" cy="130"/>
                </a:xfrm>
                <a:prstGeom prst="ellipse">
                  <a:avLst/>
                </a:prstGeom>
                <a:solidFill>
                  <a:srgbClr val="99CC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8" name="Oval 12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719" y="1570"/>
                  <a:ext cx="137" cy="130"/>
                </a:xfrm>
                <a:prstGeom prst="ellipse">
                  <a:avLst/>
                </a:prstGeom>
                <a:solidFill>
                  <a:srgbClr val="99CC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19" name="Oval 12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719" y="1315"/>
                  <a:ext cx="137" cy="130"/>
                </a:xfrm>
                <a:prstGeom prst="ellipse">
                  <a:avLst/>
                </a:prstGeom>
                <a:solidFill>
                  <a:srgbClr val="99CC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algn="l"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endParaRPr lang="en-US" altLang="en-US" sz="1800"/>
                </a:p>
              </p:txBody>
            </p:sp>
          </p:grpSp>
        </p:grpSp>
        <p:sp>
          <p:nvSpPr>
            <p:cNvPr id="9" name="AutoShape 181"/>
            <p:cNvSpPr>
              <a:spLocks noChangeArrowheads="1"/>
            </p:cNvSpPr>
            <p:nvPr/>
          </p:nvSpPr>
          <p:spPr bwMode="auto">
            <a:xfrm>
              <a:off x="1474" y="1570"/>
              <a:ext cx="499" cy="363"/>
            </a:xfrm>
            <a:prstGeom prst="cube">
              <a:avLst>
                <a:gd name="adj" fmla="val 2500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AutoShape 182"/>
            <p:cNvSpPr>
              <a:spLocks noChangeArrowheads="1"/>
            </p:cNvSpPr>
            <p:nvPr/>
          </p:nvSpPr>
          <p:spPr bwMode="auto">
            <a:xfrm>
              <a:off x="430" y="2659"/>
              <a:ext cx="908" cy="408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>
                  <a:solidFill>
                    <a:srgbClr val="FFCC00"/>
                  </a:solidFill>
                  <a:latin typeface="Times New Roman" pitchFamily="18" charset="0"/>
                </a:rPr>
                <a:t>Model</a:t>
              </a:r>
              <a:endParaRPr lang="en-US" altLang="zh-CN" sz="1100" b="1" dirty="0">
                <a:solidFill>
                  <a:srgbClr val="FFCC00"/>
                </a:solidFill>
                <a:latin typeface="Times New Roman" pitchFamily="18" charset="0"/>
              </a:endParaRPr>
            </a:p>
          </p:txBody>
        </p:sp>
        <p:sp>
          <p:nvSpPr>
            <p:cNvPr id="11" name="AutoShape 105"/>
            <p:cNvSpPr>
              <a:spLocks noChangeArrowheads="1"/>
            </p:cNvSpPr>
            <p:nvPr/>
          </p:nvSpPr>
          <p:spPr bwMode="auto">
            <a:xfrm rot="5400000">
              <a:off x="680" y="2273"/>
              <a:ext cx="408" cy="272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9933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2" name="AutoShape 105"/>
            <p:cNvSpPr>
              <a:spLocks noChangeArrowheads="1"/>
            </p:cNvSpPr>
            <p:nvPr/>
          </p:nvSpPr>
          <p:spPr bwMode="auto">
            <a:xfrm rot="5400000">
              <a:off x="2177" y="2273"/>
              <a:ext cx="408" cy="272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9933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3" name="AutoShape 189"/>
            <p:cNvSpPr>
              <a:spLocks noChangeArrowheads="1"/>
            </p:cNvSpPr>
            <p:nvPr/>
          </p:nvSpPr>
          <p:spPr bwMode="auto">
            <a:xfrm>
              <a:off x="1882" y="2659"/>
              <a:ext cx="908" cy="408"/>
            </a:xfrm>
            <a:prstGeom prst="cube">
              <a:avLst>
                <a:gd name="adj" fmla="val 25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 dirty="0" smtClean="0">
                  <a:solidFill>
                    <a:srgbClr val="99FF33"/>
                  </a:solidFill>
                  <a:latin typeface="Times New Roman" pitchFamily="18" charset="0"/>
                </a:rPr>
                <a:t>Model</a:t>
              </a:r>
              <a:endParaRPr lang="en-US" altLang="zh-CN" sz="1400" b="1" dirty="0">
                <a:solidFill>
                  <a:srgbClr val="99FF33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27" name="Group 184"/>
          <p:cNvGrpSpPr>
            <a:grpSpLocks/>
          </p:cNvGrpSpPr>
          <p:nvPr/>
        </p:nvGrpSpPr>
        <p:grpSpPr bwMode="auto">
          <a:xfrm>
            <a:off x="6322218" y="3886200"/>
            <a:ext cx="702469" cy="647700"/>
            <a:chOff x="113" y="1253"/>
            <a:chExt cx="594" cy="621"/>
          </a:xfrm>
        </p:grpSpPr>
        <p:sp>
          <p:nvSpPr>
            <p:cNvPr id="40" name="Oval 93"/>
            <p:cNvSpPr>
              <a:spLocks noChangeAspect="1" noChangeArrowheads="1"/>
            </p:cNvSpPr>
            <p:nvPr/>
          </p:nvSpPr>
          <p:spPr bwMode="auto">
            <a:xfrm rot="5400000">
              <a:off x="99" y="1267"/>
              <a:ext cx="621" cy="594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wrap="none" anchor="ctr"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41" name="Group 94"/>
            <p:cNvGrpSpPr>
              <a:grpSpLocks/>
            </p:cNvGrpSpPr>
            <p:nvPr/>
          </p:nvGrpSpPr>
          <p:grpSpPr bwMode="auto">
            <a:xfrm rot="1537448">
              <a:off x="223" y="1374"/>
              <a:ext cx="383" cy="365"/>
              <a:chOff x="448" y="1311"/>
              <a:chExt cx="405" cy="392"/>
            </a:xfrm>
          </p:grpSpPr>
          <p:sp>
            <p:nvSpPr>
              <p:cNvPr id="42" name="Oval 95"/>
              <p:cNvSpPr>
                <a:spLocks noChangeAspect="1" noChangeArrowheads="1"/>
              </p:cNvSpPr>
              <p:nvPr/>
            </p:nvSpPr>
            <p:spPr bwMode="auto">
              <a:xfrm rot="5400000">
                <a:off x="444" y="1570"/>
                <a:ext cx="137" cy="130"/>
              </a:xfrm>
              <a:prstGeom prst="ellipse">
                <a:avLst/>
              </a:prstGeom>
              <a:solidFill>
                <a:srgbClr val="FFCC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>
                <a:lvl1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3" name="Oval 96"/>
              <p:cNvSpPr>
                <a:spLocks noChangeAspect="1" noChangeArrowheads="1"/>
              </p:cNvSpPr>
              <p:nvPr/>
            </p:nvSpPr>
            <p:spPr bwMode="auto">
              <a:xfrm rot="5400000">
                <a:off x="444" y="1315"/>
                <a:ext cx="137" cy="130"/>
              </a:xfrm>
              <a:prstGeom prst="ellipse">
                <a:avLst/>
              </a:prstGeom>
              <a:solidFill>
                <a:srgbClr val="FFCC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>
                <a:lvl1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4" name="Oval 97"/>
              <p:cNvSpPr>
                <a:spLocks noChangeAspect="1" noChangeArrowheads="1"/>
              </p:cNvSpPr>
              <p:nvPr/>
            </p:nvSpPr>
            <p:spPr bwMode="auto">
              <a:xfrm rot="5400000">
                <a:off x="719" y="1570"/>
                <a:ext cx="137" cy="130"/>
              </a:xfrm>
              <a:prstGeom prst="ellipse">
                <a:avLst/>
              </a:prstGeom>
              <a:solidFill>
                <a:srgbClr val="FFCC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>
                <a:lvl1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45" name="Oval 98"/>
              <p:cNvSpPr>
                <a:spLocks noChangeAspect="1" noChangeArrowheads="1"/>
              </p:cNvSpPr>
              <p:nvPr/>
            </p:nvSpPr>
            <p:spPr bwMode="auto">
              <a:xfrm rot="5400000">
                <a:off x="719" y="1315"/>
                <a:ext cx="137" cy="130"/>
              </a:xfrm>
              <a:prstGeom prst="ellipse">
                <a:avLst/>
              </a:prstGeom>
              <a:solidFill>
                <a:srgbClr val="FFCC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>
                <a:lvl1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endParaRPr lang="en-US" altLang="en-US" sz="1800"/>
              </a:p>
            </p:txBody>
          </p:sp>
        </p:grpSp>
      </p:grpSp>
      <p:grpSp>
        <p:nvGrpSpPr>
          <p:cNvPr id="28" name="Group 185"/>
          <p:cNvGrpSpPr>
            <a:grpSpLocks/>
          </p:cNvGrpSpPr>
          <p:nvPr/>
        </p:nvGrpSpPr>
        <p:grpSpPr bwMode="auto">
          <a:xfrm>
            <a:off x="8049815" y="3886200"/>
            <a:ext cx="701278" cy="647700"/>
            <a:chOff x="618" y="2921"/>
            <a:chExt cx="593" cy="621"/>
          </a:xfrm>
        </p:grpSpPr>
        <p:sp>
          <p:nvSpPr>
            <p:cNvPr id="34" name="Oval 119"/>
            <p:cNvSpPr>
              <a:spLocks noChangeAspect="1" noChangeArrowheads="1"/>
            </p:cNvSpPr>
            <p:nvPr/>
          </p:nvSpPr>
          <p:spPr bwMode="auto">
            <a:xfrm rot="5400000">
              <a:off x="604" y="2935"/>
              <a:ext cx="621" cy="593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wrap="none" anchor="ctr"/>
            <a:lstStyle>
              <a:lvl1pPr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35" name="Group 120"/>
            <p:cNvGrpSpPr>
              <a:grpSpLocks/>
            </p:cNvGrpSpPr>
            <p:nvPr/>
          </p:nvGrpSpPr>
          <p:grpSpPr bwMode="auto">
            <a:xfrm rot="1537448">
              <a:off x="728" y="3042"/>
              <a:ext cx="382" cy="365"/>
              <a:chOff x="448" y="1311"/>
              <a:chExt cx="405" cy="392"/>
            </a:xfrm>
          </p:grpSpPr>
          <p:sp>
            <p:nvSpPr>
              <p:cNvPr id="36" name="Oval 121"/>
              <p:cNvSpPr>
                <a:spLocks noChangeAspect="1" noChangeArrowheads="1"/>
              </p:cNvSpPr>
              <p:nvPr/>
            </p:nvSpPr>
            <p:spPr bwMode="auto">
              <a:xfrm rot="5400000">
                <a:off x="444" y="1570"/>
                <a:ext cx="137" cy="130"/>
              </a:xfrm>
              <a:prstGeom prst="ellipse">
                <a:avLst/>
              </a:prstGeom>
              <a:solidFill>
                <a:srgbClr val="99CC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>
                <a:lvl1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7" name="Oval 122"/>
              <p:cNvSpPr>
                <a:spLocks noChangeAspect="1" noChangeArrowheads="1"/>
              </p:cNvSpPr>
              <p:nvPr/>
            </p:nvSpPr>
            <p:spPr bwMode="auto">
              <a:xfrm rot="5400000">
                <a:off x="444" y="1315"/>
                <a:ext cx="137" cy="130"/>
              </a:xfrm>
              <a:prstGeom prst="ellipse">
                <a:avLst/>
              </a:prstGeom>
              <a:solidFill>
                <a:srgbClr val="99CC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>
                <a:lvl1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8" name="Oval 123"/>
              <p:cNvSpPr>
                <a:spLocks noChangeAspect="1" noChangeArrowheads="1"/>
              </p:cNvSpPr>
              <p:nvPr/>
            </p:nvSpPr>
            <p:spPr bwMode="auto">
              <a:xfrm rot="5400000">
                <a:off x="719" y="1570"/>
                <a:ext cx="137" cy="130"/>
              </a:xfrm>
              <a:prstGeom prst="ellipse">
                <a:avLst/>
              </a:prstGeom>
              <a:solidFill>
                <a:srgbClr val="99CC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>
                <a:lvl1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9" name="Oval 124"/>
              <p:cNvSpPr>
                <a:spLocks noChangeAspect="1" noChangeArrowheads="1"/>
              </p:cNvSpPr>
              <p:nvPr/>
            </p:nvSpPr>
            <p:spPr bwMode="auto">
              <a:xfrm rot="5400000">
                <a:off x="719" y="1315"/>
                <a:ext cx="137" cy="130"/>
              </a:xfrm>
              <a:prstGeom prst="ellipse">
                <a:avLst/>
              </a:prstGeom>
              <a:solidFill>
                <a:srgbClr val="99CC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vert="eaVert" wrap="none" anchor="ctr"/>
              <a:lstStyle>
                <a:lvl1pPr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algn="l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endParaRPr lang="en-US" altLang="en-US" sz="1800"/>
              </a:p>
            </p:txBody>
          </p:sp>
        </p:grpSp>
      </p:grpSp>
      <p:sp>
        <p:nvSpPr>
          <p:cNvPr id="29" name="AutoShape 181"/>
          <p:cNvSpPr>
            <a:spLocks noChangeArrowheads="1"/>
          </p:cNvSpPr>
          <p:nvPr/>
        </p:nvSpPr>
        <p:spPr bwMode="auto">
          <a:xfrm>
            <a:off x="7348537" y="3843068"/>
            <a:ext cx="594122" cy="432197"/>
          </a:xfrm>
          <a:prstGeom prst="cube">
            <a:avLst>
              <a:gd name="adj" fmla="val 25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182"/>
          <p:cNvSpPr>
            <a:spLocks noChangeArrowheads="1"/>
          </p:cNvSpPr>
          <p:nvPr/>
        </p:nvSpPr>
        <p:spPr bwMode="auto">
          <a:xfrm>
            <a:off x="6105524" y="5139659"/>
            <a:ext cx="1081088" cy="485775"/>
          </a:xfrm>
          <a:prstGeom prst="cube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400" b="1" dirty="0" smtClean="0">
                <a:solidFill>
                  <a:srgbClr val="FFCC00"/>
                </a:solidFill>
                <a:latin typeface="Times New Roman" pitchFamily="18" charset="0"/>
              </a:rPr>
              <a:t>Model</a:t>
            </a:r>
            <a:endParaRPr lang="en-US" altLang="zh-CN" sz="1100" b="1" dirty="0">
              <a:solidFill>
                <a:srgbClr val="FFCC00"/>
              </a:solidFill>
              <a:latin typeface="Times New Roman" pitchFamily="18" charset="0"/>
            </a:endParaRPr>
          </a:p>
        </p:txBody>
      </p:sp>
      <p:sp>
        <p:nvSpPr>
          <p:cNvPr id="31" name="AutoShape 105"/>
          <p:cNvSpPr>
            <a:spLocks noChangeArrowheads="1"/>
          </p:cNvSpPr>
          <p:nvPr/>
        </p:nvSpPr>
        <p:spPr bwMode="auto">
          <a:xfrm rot="5400000">
            <a:off x="6403180" y="4695318"/>
            <a:ext cx="485775" cy="32385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9933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en-US" altLang="en-US" sz="1800"/>
          </a:p>
        </p:txBody>
      </p:sp>
      <p:sp>
        <p:nvSpPr>
          <p:cNvPr id="32" name="AutoShape 105"/>
          <p:cNvSpPr>
            <a:spLocks noChangeArrowheads="1"/>
          </p:cNvSpPr>
          <p:nvPr/>
        </p:nvSpPr>
        <p:spPr bwMode="auto">
          <a:xfrm rot="5400000">
            <a:off x="7699041" y="5181824"/>
            <a:ext cx="1458786" cy="32385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9933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en-US" altLang="en-US" sz="1800"/>
          </a:p>
        </p:txBody>
      </p:sp>
      <p:sp>
        <p:nvSpPr>
          <p:cNvPr id="33" name="AutoShape 189"/>
          <p:cNvSpPr>
            <a:spLocks noChangeArrowheads="1"/>
          </p:cNvSpPr>
          <p:nvPr/>
        </p:nvSpPr>
        <p:spPr bwMode="auto">
          <a:xfrm>
            <a:off x="7834312" y="6134100"/>
            <a:ext cx="1081088" cy="485775"/>
          </a:xfrm>
          <a:prstGeom prst="cube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400" b="1" dirty="0" smtClean="0">
                <a:solidFill>
                  <a:srgbClr val="99FF33"/>
                </a:solidFill>
                <a:latin typeface="Times New Roman" pitchFamily="18" charset="0"/>
              </a:rPr>
              <a:t>Model</a:t>
            </a:r>
            <a:endParaRPr lang="en-US" altLang="zh-CN" sz="1400" b="1" dirty="0">
              <a:solidFill>
                <a:srgbClr val="99FF33"/>
              </a:solidFill>
              <a:latin typeface="Times New Roman" pitchFamily="18" charset="0"/>
            </a:endParaRPr>
          </a:p>
        </p:txBody>
      </p:sp>
      <p:sp>
        <p:nvSpPr>
          <p:cNvPr id="66" name="AutoShape 105"/>
          <p:cNvSpPr>
            <a:spLocks noChangeArrowheads="1"/>
          </p:cNvSpPr>
          <p:nvPr/>
        </p:nvSpPr>
        <p:spPr bwMode="auto">
          <a:xfrm>
            <a:off x="7238480" y="6278970"/>
            <a:ext cx="471488" cy="314325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9933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en-US" altLang="en-US" sz="1800"/>
          </a:p>
        </p:txBody>
      </p:sp>
      <p:sp>
        <p:nvSpPr>
          <p:cNvPr id="67" name="AutoShape 105"/>
          <p:cNvSpPr>
            <a:spLocks noChangeArrowheads="1"/>
          </p:cNvSpPr>
          <p:nvPr/>
        </p:nvSpPr>
        <p:spPr bwMode="auto">
          <a:xfrm rot="5400000">
            <a:off x="6389817" y="5755482"/>
            <a:ext cx="471488" cy="314325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993300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en-US" altLang="en-US" sz="1800"/>
          </a:p>
        </p:txBody>
      </p:sp>
      <p:sp>
        <p:nvSpPr>
          <p:cNvPr id="68" name="AutoShape 212"/>
          <p:cNvSpPr>
            <a:spLocks noChangeArrowheads="1"/>
          </p:cNvSpPr>
          <p:nvPr/>
        </p:nvSpPr>
        <p:spPr bwMode="auto">
          <a:xfrm>
            <a:off x="6105524" y="6252392"/>
            <a:ext cx="938549" cy="367483"/>
          </a:xfrm>
          <a:prstGeom prst="can">
            <a:avLst>
              <a:gd name="adj" fmla="val 25000"/>
            </a:avLst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400" b="1" dirty="0">
                <a:solidFill>
                  <a:srgbClr val="FFFFCC"/>
                </a:solidFill>
              </a:rPr>
              <a:t>Knowledge</a:t>
            </a:r>
            <a:endParaRPr lang="en-US" altLang="zh-CN" sz="1600" b="1" dirty="0">
              <a:solidFill>
                <a:srgbClr val="FFFFCC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98999" y="914400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000099"/>
                </a:solidFill>
              </a:rPr>
              <a:t>Traditional ML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480992" y="3478768"/>
            <a:ext cx="20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000099"/>
                </a:solidFill>
              </a:rPr>
              <a:t>Transform Learning</a:t>
            </a:r>
            <a:endParaRPr lang="en-US" dirty="0">
              <a:solidFill>
                <a:srgbClr val="000099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837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999"/>
    </mc:Choice>
    <mc:Fallback>
      <p:transition spd="slow" advTm="135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9" grpId="0"/>
      <p:bldP spid="30" grpId="0" animBg="1"/>
      <p:bldP spid="31" grpId="0" animBg="1"/>
      <p:bldP spid="32" grpId="0" animBg="1"/>
      <p:bldP spid="33" grpId="0" animBg="1"/>
      <p:bldP spid="66" grpId="0" animBg="1"/>
      <p:bldP spid="67" grpId="0" animBg="1"/>
      <p:bldP spid="68" grpId="0" animBg="1"/>
      <p:bldP spid="69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(incremental)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data is not available all at once; it may become available </a:t>
            </a:r>
            <a:r>
              <a:rPr lang="en-US" dirty="0" smtClean="0">
                <a:solidFill>
                  <a:srgbClr val="000099"/>
                </a:solidFill>
              </a:rPr>
              <a:t>sequentially</a:t>
            </a:r>
            <a:r>
              <a:rPr lang="en-US" dirty="0" smtClean="0"/>
              <a:t> over time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rgbClr val="800000"/>
                </a:solidFill>
              </a:rPr>
              <a:t>Online learning (incremental learning) </a:t>
            </a:r>
            <a:r>
              <a:rPr lang="en-US" dirty="0" smtClean="0"/>
              <a:t>updates the model each time a new data point arrives</a:t>
            </a:r>
          </a:p>
          <a:p>
            <a:pPr lvl="1"/>
            <a:r>
              <a:rPr lang="en-US" dirty="0" smtClean="0"/>
              <a:t>Learning takes place continuously, rather than one-shot (batch) learning then applying the learned model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Visual tracking</a:t>
            </a:r>
          </a:p>
          <a:p>
            <a:pPr lvl="1"/>
            <a:r>
              <a:rPr lang="en-US" dirty="0" smtClean="0"/>
              <a:t>User modeling</a:t>
            </a:r>
          </a:p>
          <a:p>
            <a:pPr lvl="1"/>
            <a:r>
              <a:rPr lang="en-US" dirty="0" smtClean="0"/>
              <a:t>Intelligent agents</a:t>
            </a:r>
          </a:p>
          <a:p>
            <a:pPr lvl="1"/>
            <a:r>
              <a:rPr lang="en-US" dirty="0" smtClean="0"/>
              <a:t>Sequence prediction</a:t>
            </a:r>
          </a:p>
          <a:p>
            <a:r>
              <a:rPr lang="en-US" dirty="0" smtClean="0"/>
              <a:t>Many traditional ML techniques have </a:t>
            </a:r>
            <a:r>
              <a:rPr lang="en-US" dirty="0" smtClean="0">
                <a:solidFill>
                  <a:srgbClr val="000099"/>
                </a:solidFill>
              </a:rPr>
              <a:t>incremental</a:t>
            </a:r>
            <a:r>
              <a:rPr lang="en-US" dirty="0" smtClean="0"/>
              <a:t> versions</a:t>
            </a:r>
          </a:p>
          <a:p>
            <a:pPr lvl="1"/>
            <a:r>
              <a:rPr lang="en-US" dirty="0" smtClean="0"/>
              <a:t>SVM, PCA, GMM, regression methods,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298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867"/>
    </mc:Choice>
    <mc:Fallback>
      <p:transition spd="slow" advTm="121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rgbClr val="000099"/>
                </a:solidFill>
              </a:rPr>
              <a:t>Active learning </a:t>
            </a:r>
            <a:r>
              <a:rPr lang="en-US" dirty="0" smtClean="0"/>
              <a:t>is a type of semi-supervised learning in which the algorithm </a:t>
            </a:r>
            <a:r>
              <a:rPr lang="en-US" dirty="0" smtClean="0">
                <a:solidFill>
                  <a:srgbClr val="006600"/>
                </a:solidFill>
              </a:rPr>
              <a:t>queries the information source </a:t>
            </a:r>
            <a:r>
              <a:rPr lang="en-US" dirty="0" smtClean="0"/>
              <a:t>(e.g., the user) to obtain the desired model</a:t>
            </a:r>
          </a:p>
          <a:p>
            <a:r>
              <a:rPr lang="en-US" dirty="0" smtClean="0"/>
              <a:t>Sub-problem: Given the labeled data points and tentative model, </a:t>
            </a:r>
            <a:r>
              <a:rPr lang="en-US" dirty="0" smtClean="0">
                <a:solidFill>
                  <a:srgbClr val="000099"/>
                </a:solidFill>
              </a:rPr>
              <a:t>which data point should be labeled/explored next?</a:t>
            </a:r>
          </a:p>
          <a:p>
            <a:pPr lvl="1"/>
            <a:r>
              <a:rPr lang="en-US" dirty="0" smtClean="0"/>
              <a:t>E.g., in robotics – where to point the camera or sensors in order to gain the most useful information?</a:t>
            </a:r>
          </a:p>
          <a:p>
            <a:r>
              <a:rPr lang="en-US" dirty="0" smtClean="0"/>
              <a:t>Typically, there are relatively few labeled data points and very </a:t>
            </a:r>
            <a:r>
              <a:rPr lang="en-US" dirty="0" smtClean="0">
                <a:solidFill>
                  <a:srgbClr val="000099"/>
                </a:solidFill>
              </a:rPr>
              <a:t>many unlabeled data points </a:t>
            </a:r>
            <a:r>
              <a:rPr lang="en-US" dirty="0" smtClean="0"/>
              <a:t>(or things that can be explored) – but </a:t>
            </a:r>
            <a:r>
              <a:rPr lang="en-US" dirty="0" smtClean="0">
                <a:solidFill>
                  <a:srgbClr val="000099"/>
                </a:solidFill>
              </a:rPr>
              <a:t>limited resources or time </a:t>
            </a:r>
            <a:r>
              <a:rPr lang="en-US" dirty="0" smtClean="0"/>
              <a:t>in which to do so</a:t>
            </a:r>
          </a:p>
          <a:p>
            <a:pPr lvl="1"/>
            <a:r>
              <a:rPr lang="en-US" dirty="0" smtClean="0"/>
              <a:t>Labeling/exploration can be expensive and time-consuming</a:t>
            </a:r>
            <a:endParaRPr lang="en-US" dirty="0"/>
          </a:p>
          <a:p>
            <a:r>
              <a:rPr lang="en-US" dirty="0" smtClean="0"/>
              <a:t>Some methods exploit </a:t>
            </a:r>
            <a:r>
              <a:rPr lang="en-US" dirty="0" smtClean="0">
                <a:solidFill>
                  <a:srgbClr val="006600"/>
                </a:solidFill>
              </a:rPr>
              <a:t>structure in the data </a:t>
            </a:r>
            <a:r>
              <a:rPr lang="en-US" dirty="0" smtClean="0"/>
              <a:t>to infer which unlabeled points would be most helpful to label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819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90"/>
    </mc:Choice>
    <mc:Fallback>
      <p:transition spd="slow" advTm="105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unlabeled points would be most useful to label?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1219200" y="2774573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960120" y="3536573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600200" y="3445133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979420" y="2554486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905000" y="2507873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208020" y="3307973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019300" y="3140333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988820" y="4191893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501140" y="3932813"/>
            <a:ext cx="228600" cy="228600"/>
          </a:xfrm>
          <a:prstGeom prst="ellipse">
            <a:avLst/>
          </a:prstGeom>
          <a:solidFill>
            <a:srgbClr val="00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369820" y="4862453"/>
            <a:ext cx="228600" cy="2286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086100" y="4245233"/>
            <a:ext cx="228600" cy="2286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598420" y="3876794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3627120" y="4557653"/>
            <a:ext cx="228600" cy="2286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674620" y="4557653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87340" y="3039487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878649" y="2590800"/>
            <a:ext cx="228600" cy="228600"/>
          </a:xfrm>
          <a:prstGeom prst="ellipse">
            <a:avLst/>
          </a:prstGeom>
          <a:solidFill>
            <a:srgbClr val="00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878649" y="3953887"/>
            <a:ext cx="228600" cy="2286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376160" y="257556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467169" y="2582287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924800" y="222504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6922951" y="370332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7018020" y="3443347"/>
            <a:ext cx="228600" cy="228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7776029" y="2467987"/>
            <a:ext cx="228600" cy="228600"/>
          </a:xfrm>
          <a:prstGeom prst="ellipse">
            <a:avLst/>
          </a:prstGeom>
          <a:solidFill>
            <a:srgbClr val="0000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882640" y="4283333"/>
            <a:ext cx="228600" cy="2286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445102" y="467106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322820" y="3648194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776029" y="4494907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566591" y="4124206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730309" y="4800600"/>
            <a:ext cx="228600" cy="2286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4572000" y="2057400"/>
            <a:ext cx="0" cy="320040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360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27"/>
    </mc:Choice>
    <mc:Fallback>
      <p:transition spd="slow" advTm="91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rgbClr val="800000"/>
                </a:solidFill>
              </a:rPr>
              <a:t>Deep learning </a:t>
            </a:r>
            <a:r>
              <a:rPr lang="en-US" dirty="0" smtClean="0"/>
              <a:t>is about learning deep (many-layered) neural networks – multiple non-linear transformations</a:t>
            </a:r>
          </a:p>
          <a:p>
            <a:r>
              <a:rPr lang="en-US" dirty="0"/>
              <a:t>Biological motivation: The </a:t>
            </a:r>
            <a:r>
              <a:rPr lang="en-US" dirty="0">
                <a:solidFill>
                  <a:srgbClr val="000099"/>
                </a:solidFill>
              </a:rPr>
              <a:t>human brain </a:t>
            </a:r>
            <a:r>
              <a:rPr lang="en-US" dirty="0"/>
              <a:t>is a deep neural network, has many layers of neurons which acts as feature detectors, detecting more and more abstract features as you go up</a:t>
            </a:r>
          </a:p>
          <a:p>
            <a:r>
              <a:rPr lang="en-US" dirty="0" smtClean="0"/>
              <a:t>The more layers in a network, the more </a:t>
            </a:r>
            <a:r>
              <a:rPr lang="en-US" dirty="0" smtClean="0">
                <a:solidFill>
                  <a:srgbClr val="000099"/>
                </a:solidFill>
              </a:rPr>
              <a:t>abstract features </a:t>
            </a:r>
            <a:r>
              <a:rPr lang="en-US" dirty="0" smtClean="0"/>
              <a:t>can be represented</a:t>
            </a:r>
          </a:p>
          <a:p>
            <a:r>
              <a:rPr lang="en-US" dirty="0"/>
              <a:t>E.g. </a:t>
            </a:r>
            <a:r>
              <a:rPr lang="en-US" dirty="0" smtClean="0"/>
              <a:t>to classify or detect </a:t>
            </a:r>
            <a:r>
              <a:rPr lang="en-US" dirty="0"/>
              <a:t>a </a:t>
            </a:r>
            <a:r>
              <a:rPr lang="en-US" dirty="0" smtClean="0"/>
              <a:t>cat in an image: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 smtClean="0">
                <a:solidFill>
                  <a:srgbClr val="006600"/>
                </a:solidFill>
              </a:rPr>
              <a:t>Bottom layers</a:t>
            </a:r>
            <a:r>
              <a:rPr lang="en-US" dirty="0">
                <a:solidFill>
                  <a:srgbClr val="006600"/>
                </a:solidFill>
              </a:rPr>
              <a:t>: </a:t>
            </a:r>
            <a:r>
              <a:rPr lang="en-US" dirty="0"/>
              <a:t>Edge detectors, curves, corners straight lines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6600"/>
                </a:solidFill>
              </a:rPr>
              <a:t>Middle </a:t>
            </a:r>
            <a:r>
              <a:rPr lang="en-US" dirty="0" smtClean="0">
                <a:solidFill>
                  <a:srgbClr val="006600"/>
                </a:solidFill>
              </a:rPr>
              <a:t>layers</a:t>
            </a:r>
            <a:r>
              <a:rPr lang="en-US" dirty="0">
                <a:solidFill>
                  <a:srgbClr val="006600"/>
                </a:solidFill>
              </a:rPr>
              <a:t>: </a:t>
            </a:r>
            <a:r>
              <a:rPr lang="en-US" dirty="0"/>
              <a:t>Fur patterns, eyes, ears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6600"/>
                </a:solidFill>
              </a:rPr>
              <a:t>Higher </a:t>
            </a:r>
            <a:r>
              <a:rPr lang="en-US" dirty="0" smtClean="0">
                <a:solidFill>
                  <a:srgbClr val="006600"/>
                </a:solidFill>
              </a:rPr>
              <a:t>layers</a:t>
            </a:r>
            <a:r>
              <a:rPr lang="en-US" dirty="0">
                <a:solidFill>
                  <a:srgbClr val="006600"/>
                </a:solidFill>
              </a:rPr>
              <a:t>: </a:t>
            </a:r>
            <a:r>
              <a:rPr lang="en-US" dirty="0"/>
              <a:t>Body, head, legs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6600"/>
                </a:solidFill>
              </a:rPr>
              <a:t>Top </a:t>
            </a:r>
            <a:r>
              <a:rPr lang="en-US" dirty="0" smtClean="0">
                <a:solidFill>
                  <a:srgbClr val="006600"/>
                </a:solidFill>
              </a:rPr>
              <a:t>layer</a:t>
            </a:r>
            <a:r>
              <a:rPr lang="en-US" dirty="0">
                <a:solidFill>
                  <a:srgbClr val="006600"/>
                </a:solidFill>
              </a:rPr>
              <a:t>: </a:t>
            </a:r>
            <a:r>
              <a:rPr lang="en-US" dirty="0" smtClean="0"/>
              <a:t>Cat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841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231"/>
    </mc:Choice>
    <mc:Fallback>
      <p:transition spd="slow" advTm="143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network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66800"/>
            <a:ext cx="4267200" cy="5334000"/>
          </a:xfrm>
        </p:spPr>
        <p:txBody>
          <a:bodyPr/>
          <a:lstStyle/>
          <a:p>
            <a:r>
              <a:rPr lang="en-US" dirty="0" smtClean="0"/>
              <a:t>Although 2- and 3-layer neural networks have been shown to be able to approximate any function, they may require </a:t>
            </a:r>
            <a:r>
              <a:rPr lang="en-US" dirty="0" smtClean="0">
                <a:solidFill>
                  <a:srgbClr val="000099"/>
                </a:solidFill>
              </a:rPr>
              <a:t>exponential size</a:t>
            </a:r>
          </a:p>
          <a:p>
            <a:pPr lvl="1"/>
            <a:r>
              <a:rPr lang="en-US" dirty="0" smtClean="0"/>
              <a:t>I.e., very wide, shallow networks</a:t>
            </a:r>
          </a:p>
          <a:p>
            <a:r>
              <a:rPr lang="en-US" dirty="0"/>
              <a:t>In a </a:t>
            </a:r>
            <a:r>
              <a:rPr lang="en-US" dirty="0">
                <a:solidFill>
                  <a:srgbClr val="000099"/>
                </a:solidFill>
              </a:rPr>
              <a:t>deep network</a:t>
            </a:r>
            <a:r>
              <a:rPr lang="en-US" dirty="0"/>
              <a:t>, </a:t>
            </a:r>
            <a:r>
              <a:rPr lang="en-US" dirty="0" smtClean="0"/>
              <a:t>higher </a:t>
            </a:r>
            <a:r>
              <a:rPr lang="en-US" dirty="0"/>
              <a:t>levels can express combinations between  features learned at lower levels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5958840" y="2438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416040" y="2438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873240" y="2438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330440" y="2438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400800" y="1905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858000" y="1905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315200" y="1905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772400" y="1905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229600" y="1905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8686800" y="1905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029200" y="1905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486400" y="1905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943600" y="1905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629400" y="1371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5958840" y="5791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6416040" y="5791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6873240" y="5791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7330440" y="57912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172200" y="5257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6629400" y="5257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7086600" y="5257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7543800" y="5257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5715000" y="52578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7" name="Oval 76"/>
          <p:cNvSpPr/>
          <p:nvPr/>
        </p:nvSpPr>
        <p:spPr bwMode="auto">
          <a:xfrm>
            <a:off x="6416040" y="416052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6873240" y="416052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6172200" y="4724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6629400" y="4724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7086600" y="47244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6629400" y="36576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4572000" y="1905000"/>
            <a:ext cx="3048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78040" y="1103114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>
                <a:solidFill>
                  <a:srgbClr val="000099"/>
                </a:solidFill>
              </a:rPr>
              <a:t>Shallow network</a:t>
            </a:r>
            <a:endParaRPr lang="en-US" sz="1600" dirty="0">
              <a:solidFill>
                <a:srgbClr val="000099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178040" y="3328154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>
                <a:solidFill>
                  <a:srgbClr val="000099"/>
                </a:solidFill>
              </a:rPr>
              <a:t>Deep network</a:t>
            </a:r>
            <a:endParaRPr lang="en-US" sz="1600" dirty="0">
              <a:solidFill>
                <a:srgbClr val="000099"/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71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22"/>
    </mc:Choice>
    <mc:Fallback>
      <p:transition spd="slow" advTm="66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level creates new </a:t>
            </a:r>
            <a:r>
              <a:rPr lang="en-US" dirty="0" smtClean="0"/>
              <a:t>(more complex or abstract) features </a:t>
            </a:r>
            <a:r>
              <a:rPr lang="en-US" dirty="0"/>
              <a:t>from combinations of features from the level </a:t>
            </a:r>
            <a:r>
              <a:rPr lang="en-US" dirty="0" smtClean="0"/>
              <a:t>below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Content Placeholder 3" descr="SOA_P3_Fig4.png"/>
          <p:cNvPicPr>
            <a:picLocks noChangeAspect="1"/>
          </p:cNvPicPr>
          <p:nvPr/>
        </p:nvPicPr>
        <p:blipFill rotWithShape="1">
          <a:blip r:embed="rId4" cstate="print"/>
          <a:srcRect b="1623"/>
          <a:stretch/>
        </p:blipFill>
        <p:spPr bwMode="auto">
          <a:xfrm>
            <a:off x="2286000" y="2209800"/>
            <a:ext cx="4194032" cy="366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6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24"/>
    </mc:Choice>
    <mc:Fallback>
      <p:transition spd="slow" advTm="23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362200" y="381000"/>
            <a:ext cx="4511040" cy="6073140"/>
            <a:chOff x="2362200" y="381000"/>
            <a:chExt cx="4511040" cy="6073140"/>
          </a:xfrm>
        </p:grpSpPr>
        <p:pic>
          <p:nvPicPr>
            <p:cNvPr id="5" name="Content Placeholder 6" descr="DeepBMFaces.png"/>
            <p:cNvPicPr>
              <a:picLocks noChangeAspect="1"/>
            </p:cNvPicPr>
            <p:nvPr/>
          </p:nvPicPr>
          <p:blipFill rotWithShape="1">
            <a:blip r:embed="rId4" cstate="print"/>
            <a:srcRect l="45294" t="10236" r="6129" b="1658"/>
            <a:stretch/>
          </p:blipFill>
          <p:spPr>
            <a:xfrm>
              <a:off x="2362200" y="381000"/>
              <a:ext cx="4511040" cy="607314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6012180" y="6088380"/>
              <a:ext cx="853440" cy="3581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7" name="Content Placeholder 6" descr="DeepBMFaces.png"/>
            <p:cNvPicPr>
              <a:picLocks noChangeAspect="1"/>
            </p:cNvPicPr>
            <p:nvPr/>
          </p:nvPicPr>
          <p:blipFill rotWithShape="1">
            <a:blip r:embed="rId4" cstate="print"/>
            <a:srcRect l="12864" t="23911" r="69883" b="53186"/>
            <a:stretch/>
          </p:blipFill>
          <p:spPr>
            <a:xfrm>
              <a:off x="3132014" y="5403849"/>
              <a:ext cx="1011769" cy="996951"/>
            </a:xfrm>
            <a:prstGeom prst="rect">
              <a:avLst/>
            </a:prstGeom>
          </p:spPr>
        </p:pic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80"/>
    </mc:Choice>
    <mc:Fallback>
      <p:transition spd="slow" advTm="34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traditional neural network approach </a:t>
            </a:r>
            <a:r>
              <a:rPr lang="en-US" dirty="0"/>
              <a:t>is to use </a:t>
            </a:r>
            <a:r>
              <a:rPr lang="en-US" dirty="0">
                <a:solidFill>
                  <a:srgbClr val="000099"/>
                </a:solidFill>
              </a:rPr>
              <a:t>back propagation </a:t>
            </a:r>
            <a:r>
              <a:rPr lang="en-US" dirty="0" smtClean="0"/>
              <a:t>(or similar methods) to train </a:t>
            </a:r>
            <a:r>
              <a:rPr lang="en-US" dirty="0"/>
              <a:t>multiple layers</a:t>
            </a:r>
          </a:p>
          <a:p>
            <a:pPr lvl="1"/>
            <a:r>
              <a:rPr lang="en-US" dirty="0" smtClean="0"/>
              <a:t>But back </a:t>
            </a:r>
            <a:r>
              <a:rPr lang="en-US" dirty="0"/>
              <a:t>propagation does not work well over </a:t>
            </a:r>
            <a:r>
              <a:rPr lang="en-US" dirty="0" smtClean="0"/>
              <a:t>several layers, does </a:t>
            </a:r>
            <a:r>
              <a:rPr lang="en-US" dirty="0"/>
              <a:t>not scale </a:t>
            </a:r>
            <a:r>
              <a:rPr lang="en-US" dirty="0" smtClean="0"/>
              <a:t>well, and cannot </a:t>
            </a:r>
            <a:r>
              <a:rPr lang="en-US" dirty="0"/>
              <a:t>leverage </a:t>
            </a:r>
            <a:r>
              <a:rPr lang="en-US" dirty="0" smtClean="0"/>
              <a:t>unlabeled </a:t>
            </a:r>
            <a:r>
              <a:rPr lang="en-US" dirty="0"/>
              <a:t>data</a:t>
            </a:r>
          </a:p>
          <a:p>
            <a:r>
              <a:rPr lang="en-US" dirty="0"/>
              <a:t>Recent advances in </a:t>
            </a:r>
            <a:r>
              <a:rPr lang="en-US" dirty="0">
                <a:solidFill>
                  <a:srgbClr val="000099"/>
                </a:solidFill>
              </a:rPr>
              <a:t>deep learning </a:t>
            </a:r>
            <a:r>
              <a:rPr lang="en-US" dirty="0"/>
              <a:t>attempt to address </a:t>
            </a:r>
            <a:r>
              <a:rPr lang="en-US" dirty="0" smtClean="0"/>
              <a:t>these </a:t>
            </a:r>
            <a:r>
              <a:rPr lang="en-US" dirty="0"/>
              <a:t>short-comings</a:t>
            </a:r>
          </a:p>
          <a:p>
            <a:r>
              <a:rPr lang="en-US" dirty="0"/>
              <a:t>Deep networks take advantage of </a:t>
            </a:r>
            <a:r>
              <a:rPr lang="en-US" dirty="0" smtClean="0"/>
              <a:t>unlabeled </a:t>
            </a:r>
            <a:r>
              <a:rPr lang="en-US" dirty="0"/>
              <a:t>data by learning </a:t>
            </a:r>
            <a:r>
              <a:rPr lang="en-US" dirty="0">
                <a:solidFill>
                  <a:srgbClr val="000099"/>
                </a:solidFill>
              </a:rPr>
              <a:t>good representations </a:t>
            </a:r>
            <a:r>
              <a:rPr lang="en-US" dirty="0"/>
              <a:t>of the data through </a:t>
            </a:r>
            <a:r>
              <a:rPr lang="en-US" dirty="0">
                <a:solidFill>
                  <a:srgbClr val="000099"/>
                </a:solidFill>
              </a:rPr>
              <a:t>unsupervised learning</a:t>
            </a:r>
          </a:p>
          <a:p>
            <a:pPr lvl="1"/>
            <a:r>
              <a:rPr lang="en-US" dirty="0"/>
              <a:t>Reduces the need for </a:t>
            </a:r>
            <a:r>
              <a:rPr lang="en-US" dirty="0">
                <a:solidFill>
                  <a:srgbClr val="800000"/>
                </a:solidFill>
              </a:rPr>
              <a:t>manual </a:t>
            </a:r>
            <a:r>
              <a:rPr lang="en-US" dirty="0"/>
              <a:t>“feature engineering”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800000"/>
                </a:solidFill>
              </a:rPr>
              <a:t>Latent (hidden) features </a:t>
            </a:r>
            <a:r>
              <a:rPr lang="en-US" dirty="0"/>
              <a:t>are learned from the unlabeled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So deep learning is a </a:t>
            </a:r>
            <a:r>
              <a:rPr lang="en-US" dirty="0" smtClean="0">
                <a:solidFill>
                  <a:srgbClr val="000099"/>
                </a:solidFill>
              </a:rPr>
              <a:t>semi-supervised approach </a:t>
            </a:r>
            <a:r>
              <a:rPr lang="en-US" dirty="0" smtClean="0"/>
              <a:t>that combines bottom-up, unsupervised training with </a:t>
            </a:r>
            <a:r>
              <a:rPr lang="en-US" dirty="0" err="1" smtClean="0"/>
              <a:t>backprop</a:t>
            </a:r>
            <a:r>
              <a:rPr lang="en-US" dirty="0" smtClean="0"/>
              <a:t>-like training on labeled 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049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389"/>
    </mc:Choice>
    <mc:Fallback>
      <p:transition spd="slow" advTm="146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of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rgbClr val="000099"/>
                </a:solidFill>
              </a:rPr>
              <a:t>State-of-the-art performance </a:t>
            </a:r>
            <a:r>
              <a:rPr lang="en-US" dirty="0" smtClean="0"/>
              <a:t>in a wide range of different areas:</a:t>
            </a:r>
          </a:p>
          <a:p>
            <a:pPr lvl="1"/>
            <a:r>
              <a:rPr lang="en-US" dirty="0" smtClean="0"/>
              <a:t>Language </a:t>
            </a:r>
            <a:r>
              <a:rPr lang="en-US" dirty="0"/>
              <a:t>Modeling (2012, </a:t>
            </a:r>
            <a:r>
              <a:rPr lang="en-US" dirty="0" err="1"/>
              <a:t>Mikolov</a:t>
            </a:r>
            <a:r>
              <a:rPr lang="en-US" dirty="0"/>
              <a:t> et </a:t>
            </a:r>
            <a:r>
              <a:rPr lang="en-US" dirty="0" smtClean="0"/>
              <a:t>al.)</a:t>
            </a:r>
            <a:endParaRPr lang="en-US" dirty="0"/>
          </a:p>
          <a:p>
            <a:pPr lvl="1"/>
            <a:r>
              <a:rPr lang="en-US" dirty="0"/>
              <a:t>Image Recognition </a:t>
            </a:r>
            <a:r>
              <a:rPr lang="en-US" dirty="0" smtClean="0"/>
              <a:t>(2012 </a:t>
            </a:r>
            <a:r>
              <a:rPr lang="en-US" dirty="0" err="1" smtClean="0"/>
              <a:t>ImageNet</a:t>
            </a:r>
            <a:r>
              <a:rPr lang="en-US" dirty="0" smtClean="0"/>
              <a:t> competition, </a:t>
            </a:r>
            <a:r>
              <a:rPr lang="en-US" dirty="0" err="1" smtClean="0"/>
              <a:t>Krizhevsky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Sentiment Classification (2011, </a:t>
            </a:r>
            <a:r>
              <a:rPr lang="en-US" dirty="0" err="1"/>
              <a:t>Socher</a:t>
            </a:r>
            <a:r>
              <a:rPr lang="en-US" dirty="0"/>
              <a:t> et </a:t>
            </a:r>
            <a:r>
              <a:rPr lang="en-US" dirty="0" smtClean="0"/>
              <a:t>al.)</a:t>
            </a:r>
            <a:endParaRPr lang="en-US" dirty="0"/>
          </a:p>
          <a:p>
            <a:pPr lvl="1"/>
            <a:r>
              <a:rPr lang="en-US" dirty="0"/>
              <a:t>Speech Recognition (2010, Dahl et </a:t>
            </a:r>
            <a:r>
              <a:rPr lang="en-US" dirty="0" smtClean="0"/>
              <a:t>al.)</a:t>
            </a:r>
            <a:endParaRPr lang="en-US" dirty="0"/>
          </a:p>
          <a:p>
            <a:pPr lvl="1"/>
            <a:r>
              <a:rPr lang="en-US" dirty="0"/>
              <a:t>MNIST hand-written digit recognition </a:t>
            </a:r>
            <a:r>
              <a:rPr lang="en-US" dirty="0" smtClean="0"/>
              <a:t>(2010, </a:t>
            </a:r>
            <a:r>
              <a:rPr lang="en-US" dirty="0" err="1" smtClean="0"/>
              <a:t>Ciresan</a:t>
            </a:r>
            <a:r>
              <a:rPr lang="en-US" dirty="0" smtClean="0"/>
              <a:t> </a:t>
            </a:r>
            <a:r>
              <a:rPr lang="en-US" dirty="0"/>
              <a:t>et </a:t>
            </a:r>
            <a:r>
              <a:rPr lang="en-US" dirty="0" smtClean="0"/>
              <a:t>al.)</a:t>
            </a:r>
          </a:p>
          <a:p>
            <a:r>
              <a:rPr lang="en-US" dirty="0" smtClean="0"/>
              <a:t>What do these problems have in common?</a:t>
            </a:r>
          </a:p>
          <a:p>
            <a:pPr lvl="1"/>
            <a:r>
              <a:rPr lang="en-US" dirty="0"/>
              <a:t>Each are </a:t>
            </a:r>
            <a:r>
              <a:rPr lang="en-US" dirty="0">
                <a:solidFill>
                  <a:srgbClr val="000099"/>
                </a:solidFill>
              </a:rPr>
              <a:t>non-linear </a:t>
            </a:r>
            <a:r>
              <a:rPr lang="en-US" dirty="0"/>
              <a:t>classification problems where the </a:t>
            </a:r>
            <a:r>
              <a:rPr lang="en-US" dirty="0" smtClean="0"/>
              <a:t>information is </a:t>
            </a:r>
            <a:r>
              <a:rPr lang="en-US" dirty="0"/>
              <a:t>highly </a:t>
            </a:r>
            <a:r>
              <a:rPr lang="en-US" dirty="0">
                <a:solidFill>
                  <a:srgbClr val="000099"/>
                </a:solidFill>
              </a:rPr>
              <a:t>hierarchal</a:t>
            </a:r>
            <a:r>
              <a:rPr lang="en-US" dirty="0"/>
              <a:t> in </a:t>
            </a:r>
            <a:r>
              <a:rPr lang="en-US" dirty="0" smtClean="0"/>
              <a:t>nature</a:t>
            </a:r>
          </a:p>
          <a:p>
            <a:pPr lvl="1"/>
            <a:r>
              <a:rPr lang="en-US" dirty="0" smtClean="0"/>
              <a:t>Problems that </a:t>
            </a:r>
            <a:r>
              <a:rPr lang="en-US" dirty="0" smtClean="0">
                <a:solidFill>
                  <a:srgbClr val="000099"/>
                </a:solidFill>
              </a:rPr>
              <a:t>humans excel at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0099"/>
                </a:solidFill>
              </a:rPr>
              <a:t>machines do very poorly</a:t>
            </a:r>
            <a:endParaRPr lang="en-US" dirty="0">
              <a:solidFill>
                <a:srgbClr val="000099"/>
              </a:solidFill>
            </a:endParaRPr>
          </a:p>
          <a:p>
            <a:pPr>
              <a:spcBef>
                <a:spcPts val="1800"/>
              </a:spcBef>
            </a:pPr>
            <a:r>
              <a:rPr lang="en-US" dirty="0"/>
              <a:t>Andrew Ng – Machine Learning Professor, </a:t>
            </a:r>
            <a:r>
              <a:rPr lang="en-US" dirty="0" smtClean="0"/>
              <a:t>Stanford/</a:t>
            </a:r>
            <a:r>
              <a:rPr lang="en-US" dirty="0" err="1" smtClean="0"/>
              <a:t>Baidu</a:t>
            </a:r>
            <a:r>
              <a:rPr lang="en-US" dirty="0" smtClean="0"/>
              <a:t>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“</a:t>
            </a:r>
            <a:r>
              <a:rPr lang="en-US" dirty="0"/>
              <a:t>I’ve worked all my life in Machine Learning, and I’ve never seen one algorithm knock over benchmarks like Deep </a:t>
            </a:r>
            <a:r>
              <a:rPr lang="en-US" dirty="0" smtClean="0"/>
              <a:t>Learning.”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643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731"/>
    </mc:Choice>
    <mc:Fallback>
      <p:transition spd="slow" advTm="149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4254328"/>
            <a:ext cx="4114799" cy="16130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Feedforward network</a:t>
            </a:r>
          </a:p>
          <a:p>
            <a:pPr marL="519113" lvl="1"/>
            <a:r>
              <a:rPr lang="en-US" dirty="0" smtClean="0"/>
              <a:t>Information only moves forward, from input to output</a:t>
            </a:r>
          </a:p>
          <a:p>
            <a:pPr marL="519113" lvl="1"/>
            <a:r>
              <a:rPr lang="en-US" dirty="0" smtClean="0"/>
              <a:t>A.k.a. multi-layer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105400" y="4254328"/>
            <a:ext cx="3733800" cy="161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smtClean="0"/>
              <a:t>Recurrent network</a:t>
            </a:r>
          </a:p>
          <a:p>
            <a:pPr marL="519113" lvl="1"/>
            <a:r>
              <a:rPr lang="en-US" kern="0" dirty="0" smtClean="0"/>
              <a:t>Directed cycles exist in the network</a:t>
            </a:r>
            <a:endParaRPr lang="en-US" kern="0" dirty="0"/>
          </a:p>
        </p:txBody>
      </p:sp>
      <p:pic>
        <p:nvPicPr>
          <p:cNvPr id="7172" name="Picture 4" descr="https://upload.wikimedia.org/wikipedia/commons/d/dd/RecurrentLayerNeuralNetwo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43215"/>
            <a:ext cx="2652331" cy="238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codeproject.com/KB/dotnet/predictor/networ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3464850" cy="280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40"/>
    </mc:Choice>
    <mc:Fallback>
      <p:transition spd="slow" advTm="74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Popularity of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71897" y="5257800"/>
            <a:ext cx="3800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sz="2000" dirty="0" smtClean="0"/>
              <a:t>Google Trends for “Deep learning”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637" t="34664" r="16810" b="35429"/>
          <a:stretch/>
        </p:blipFill>
        <p:spPr>
          <a:xfrm>
            <a:off x="762000" y="2057400"/>
            <a:ext cx="7366819" cy="3001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4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31"/>
    </mc:Choice>
    <mc:Fallback>
      <p:transition spd="slow" advTm="24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disadvantages of deep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models </a:t>
            </a:r>
            <a:r>
              <a:rPr lang="en-US" dirty="0"/>
              <a:t>are very </a:t>
            </a:r>
            <a:r>
              <a:rPr lang="en-US" dirty="0">
                <a:solidFill>
                  <a:srgbClr val="000099"/>
                </a:solidFill>
              </a:rPr>
              <a:t>complex</a:t>
            </a:r>
            <a:r>
              <a:rPr lang="en-US" dirty="0"/>
              <a:t>, with </a:t>
            </a:r>
            <a:r>
              <a:rPr lang="en-US" dirty="0" smtClean="0"/>
              <a:t>lots </a:t>
            </a:r>
            <a:r>
              <a:rPr lang="en-US" dirty="0"/>
              <a:t>of </a:t>
            </a:r>
            <a:r>
              <a:rPr lang="en-US" dirty="0">
                <a:solidFill>
                  <a:srgbClr val="000099"/>
                </a:solidFill>
              </a:rPr>
              <a:t>parameters</a:t>
            </a:r>
            <a:r>
              <a:rPr lang="en-US" dirty="0"/>
              <a:t> to </a:t>
            </a:r>
            <a:r>
              <a:rPr lang="en-US" dirty="0" smtClean="0"/>
              <a:t>choose and optimize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Number of layers, size of layers, node functions</a:t>
            </a:r>
          </a:p>
          <a:p>
            <a:r>
              <a:rPr lang="en-US" dirty="0" smtClean="0"/>
              <a:t>Very </a:t>
            </a:r>
            <a:r>
              <a:rPr lang="en-US" dirty="0">
                <a:solidFill>
                  <a:srgbClr val="000099"/>
                </a:solidFill>
              </a:rPr>
              <a:t>slow</a:t>
            </a:r>
            <a:r>
              <a:rPr lang="en-US" dirty="0"/>
              <a:t> to train</a:t>
            </a:r>
          </a:p>
          <a:p>
            <a:r>
              <a:rPr lang="en-US" dirty="0" smtClean="0"/>
              <a:t>Some </a:t>
            </a:r>
            <a:r>
              <a:rPr lang="en-US" dirty="0"/>
              <a:t>problems more amenable to deep learning than other applications</a:t>
            </a:r>
          </a:p>
          <a:p>
            <a:pPr lvl="1"/>
            <a:r>
              <a:rPr lang="en-US" dirty="0">
                <a:solidFill>
                  <a:srgbClr val="000099"/>
                </a:solidFill>
              </a:rPr>
              <a:t>Simpler models </a:t>
            </a:r>
            <a:r>
              <a:rPr lang="en-US" dirty="0"/>
              <a:t>may be sufficient for </a:t>
            </a:r>
            <a:r>
              <a:rPr lang="en-US" dirty="0" smtClean="0"/>
              <a:t>many domains</a:t>
            </a:r>
            <a:endParaRPr lang="en-US" dirty="0"/>
          </a:p>
          <a:p>
            <a:r>
              <a:rPr lang="en-US" dirty="0" smtClean="0"/>
              <a:t>The learned models can be very </a:t>
            </a:r>
            <a:r>
              <a:rPr lang="en-US" dirty="0">
                <a:solidFill>
                  <a:srgbClr val="000099"/>
                </a:solidFill>
              </a:rPr>
              <a:t>hard to </a:t>
            </a:r>
            <a:r>
              <a:rPr lang="en-US" dirty="0" smtClean="0">
                <a:solidFill>
                  <a:srgbClr val="000099"/>
                </a:solidFill>
              </a:rPr>
              <a:t>explain </a:t>
            </a:r>
            <a:r>
              <a:rPr lang="en-US" dirty="0" smtClean="0"/>
              <a:t>(e.g., compared with decision trees)</a:t>
            </a:r>
            <a:endParaRPr lang="en-US" dirty="0"/>
          </a:p>
          <a:p>
            <a:pPr lvl="1"/>
            <a:r>
              <a:rPr lang="en-US" dirty="0"/>
              <a:t>What does neuron 524 do?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Is deep learning being over-hyped?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819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385"/>
    </mc:Choice>
    <mc:Fallback>
      <p:transition spd="slow" advTm="191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Hot in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5154561" cy="5334000"/>
          </a:xfrm>
        </p:spPr>
        <p:txBody>
          <a:bodyPr/>
          <a:lstStyle/>
          <a:p>
            <a:r>
              <a:rPr lang="en-US" dirty="0" smtClean="0"/>
              <a:t>You mean besides deep learning???</a:t>
            </a:r>
          </a:p>
          <a:p>
            <a:r>
              <a:rPr lang="en-US" dirty="0" smtClean="0"/>
              <a:t>Did I mention deep learning?</a:t>
            </a:r>
          </a:p>
          <a:p>
            <a:r>
              <a:rPr lang="en-US" dirty="0" smtClean="0"/>
              <a:t>Deep convolutional </a:t>
            </a:r>
            <a:r>
              <a:rPr lang="en-US" dirty="0"/>
              <a:t>networks</a:t>
            </a:r>
          </a:p>
          <a:p>
            <a:r>
              <a:rPr lang="en-US" dirty="0" smtClean="0"/>
              <a:t>Recurrent networks</a:t>
            </a:r>
          </a:p>
          <a:p>
            <a:r>
              <a:rPr lang="en-US" dirty="0" smtClean="0"/>
              <a:t>Tensor methods</a:t>
            </a:r>
          </a:p>
          <a:p>
            <a:r>
              <a:rPr lang="en-US" dirty="0" smtClean="0"/>
              <a:t>Big data, data science, data analytics</a:t>
            </a:r>
          </a:p>
          <a:p>
            <a:r>
              <a:rPr lang="en-US" dirty="0" smtClean="0"/>
              <a:t>Applications to… everything</a:t>
            </a:r>
          </a:p>
          <a:p>
            <a:r>
              <a:rPr lang="en-US" dirty="0" smtClean="0"/>
              <a:t>Personal agents (Siri, Google Now, </a:t>
            </a:r>
            <a:r>
              <a:rPr lang="en-US" dirty="0" smtClean="0"/>
              <a:t>Amazon Echo, etc.)</a:t>
            </a:r>
            <a:endParaRPr lang="en-US" dirty="0" smtClean="0"/>
          </a:p>
          <a:p>
            <a:r>
              <a:rPr lang="en-US" dirty="0" smtClean="0"/>
              <a:t>And don’t forget… deep </a:t>
            </a:r>
            <a:r>
              <a:rPr lang="en-US" dirty="0" smtClean="0"/>
              <a:t>learning!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170" name="Picture 2" descr="Goo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785" y="1143000"/>
            <a:ext cx="2139950" cy="7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224088"/>
            <a:ext cx="2444620" cy="518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3145704"/>
            <a:ext cx="2460425" cy="892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588" y="4114800"/>
            <a:ext cx="552644" cy="7153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572" y="5029200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1023" y="5876696"/>
            <a:ext cx="739978" cy="6003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5064386"/>
            <a:ext cx="609598" cy="609598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2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33"/>
    </mc:Choice>
    <mc:Fallback>
      <p:transition spd="slow" advTm="123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neural network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dirty="0" smtClean="0">
                    <a:solidFill>
                      <a:srgbClr val="000099"/>
                    </a:solidFill>
                  </a:rPr>
                  <a:t>target function </a:t>
                </a:r>
                <a:r>
                  <a:rPr lang="en-US" dirty="0" smtClean="0"/>
                  <a:t>can be discrete-valued, real-valued, or a vector of several real- or discrete-valued attributes</a:t>
                </a:r>
              </a:p>
              <a:p>
                <a:r>
                  <a:rPr lang="en-US" dirty="0" smtClean="0"/>
                  <a:t>Training data: attribute-value pairs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E.g., for ALVINN,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the input (30x32)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the steering direction</a:t>
                </a:r>
              </a:p>
              <a:p>
                <a:r>
                  <a:rPr lang="en-US" dirty="0" smtClean="0"/>
                  <a:t>The training data may contain </a:t>
                </a:r>
                <a:r>
                  <a:rPr lang="en-US" dirty="0" smtClean="0">
                    <a:solidFill>
                      <a:srgbClr val="000099"/>
                    </a:solidFill>
                  </a:rPr>
                  <a:t>errors</a:t>
                </a:r>
                <a:r>
                  <a:rPr lang="en-US" dirty="0" smtClean="0"/>
                  <a:t> (i.e., noisy)</a:t>
                </a:r>
              </a:p>
              <a:p>
                <a:r>
                  <a:rPr lang="en-US" dirty="0" smtClean="0"/>
                  <a:t>Long training time, fast execution (evaluation) time</a:t>
                </a:r>
              </a:p>
              <a:p>
                <a:pPr lvl="1"/>
                <a:r>
                  <a:rPr lang="en-US" dirty="0" smtClean="0"/>
                  <a:t>E.g., real-time steering response for ALVINN</a:t>
                </a:r>
              </a:p>
              <a:p>
                <a:r>
                  <a:rPr lang="en-US" dirty="0" smtClean="0"/>
                  <a:t>In training, use </a:t>
                </a:r>
                <a:r>
                  <a:rPr lang="en-US" dirty="0" smtClean="0">
                    <a:solidFill>
                      <a:srgbClr val="800000"/>
                    </a:solidFill>
                  </a:rPr>
                  <a:t>gradient descent </a:t>
                </a:r>
                <a:r>
                  <a:rPr lang="en-US" dirty="0" smtClean="0"/>
                  <a:t>to </a:t>
                </a:r>
                <a:r>
                  <a:rPr lang="en-US" dirty="0" smtClean="0">
                    <a:solidFill>
                      <a:srgbClr val="000099"/>
                    </a:solidFill>
                  </a:rPr>
                  <a:t>search the hypothesis space </a:t>
                </a:r>
                <a:r>
                  <a:rPr lang="en-US" dirty="0" smtClean="0"/>
                  <a:t>of possible weight vectors to find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𝒘</m:t>
                    </m:r>
                  </m:oMath>
                </a14:m>
                <a:r>
                  <a:rPr lang="en-US" dirty="0" smtClean="0"/>
                  <a:t> that best fits the training examples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963" t="-914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73013" y="2286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800000"/>
                </a:solidFill>
              </a:rPr>
              <a:t>Review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55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79"/>
    </mc:Choice>
    <mc:Fallback>
      <p:transition spd="slow" advTm="10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hypothesis space and gradient descent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7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2" y="1524000"/>
            <a:ext cx="502857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67400" y="1356360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dirty="0" smtClean="0"/>
                  <a:t>Shows the </a:t>
                </a:r>
                <a:r>
                  <a:rPr lang="en-US" dirty="0" smtClean="0">
                    <a:solidFill>
                      <a:srgbClr val="000099"/>
                    </a:solidFill>
                  </a:rPr>
                  <a:t>error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 smtClean="0"/>
                  <a:t> of the </a:t>
                </a:r>
                <a:r>
                  <a:rPr lang="en-US" dirty="0" smtClean="0">
                    <a:solidFill>
                      <a:srgbClr val="000099"/>
                    </a:solidFill>
                  </a:rPr>
                  <a:t>hypothesis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𝒘</m:t>
                    </m:r>
                    <m:r>
                      <a:rPr lang="en-US" b="0" i="0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relative to the </a:t>
                </a:r>
                <a:r>
                  <a:rPr lang="en-US" dirty="0" smtClean="0">
                    <a:solidFill>
                      <a:srgbClr val="006600"/>
                    </a:solidFill>
                  </a:rPr>
                  <a:t>training data</a:t>
                </a:r>
                <a:endParaRPr lang="en-US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356360"/>
                <a:ext cx="2743200" cy="923330"/>
              </a:xfrm>
              <a:prstGeom prst="rect">
                <a:avLst/>
              </a:prstGeom>
              <a:blipFill>
                <a:blip r:embed="rId6"/>
                <a:stretch>
                  <a:fillRect l="-2000" t="-397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2400" y="4191000"/>
                <a:ext cx="27432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dirty="0" smtClean="0">
                    <a:solidFill>
                      <a:srgbClr val="800000"/>
                    </a:solidFill>
                  </a:rPr>
                  <a:t>Gradient descent </a:t>
                </a:r>
                <a:r>
                  <a:rPr lang="en-US" dirty="0" smtClean="0"/>
                  <a:t>iteratively searches for the </a:t>
                </a:r>
                <a:r>
                  <a:rPr lang="en-US" dirty="0" smtClean="0">
                    <a:solidFill>
                      <a:srgbClr val="000099"/>
                    </a:solidFill>
                  </a:rPr>
                  <a:t>minimum error</a:t>
                </a:r>
                <a:r>
                  <a:rPr lang="en-US" dirty="0" smtClean="0"/>
                  <a:t> by moving in the direction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 that most reduces the error over the whole data set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191000"/>
                <a:ext cx="2743200" cy="1754326"/>
              </a:xfrm>
              <a:prstGeom prst="rect">
                <a:avLst/>
              </a:prstGeom>
              <a:blipFill rotWithShape="0">
                <a:blip r:embed="rId7"/>
                <a:stretch>
                  <a:fillRect l="-1778" t="-2091" r="-2667" b="-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2887980" y="2446020"/>
            <a:ext cx="0" cy="1143000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2895600" y="3573780"/>
            <a:ext cx="198120" cy="76200"/>
          </a:xfrm>
          <a:prstGeom prst="line">
            <a:avLst/>
          </a:prstGeom>
          <a:noFill/>
          <a:ln w="38100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2887980" y="2446020"/>
            <a:ext cx="204688" cy="312420"/>
          </a:xfrm>
          <a:prstGeom prst="line">
            <a:avLst/>
          </a:prstGeom>
          <a:noFill/>
          <a:ln w="38100" cap="flat" cmpd="sng" algn="ctr">
            <a:solidFill>
              <a:srgbClr val="000099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068516" y="2744372"/>
            <a:ext cx="0" cy="90678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419600" y="5181600"/>
                <a:ext cx="23435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2000" dirty="0" smtClean="0"/>
                  <a:t>So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/>
                        <a:ea typeface="Cambria Math"/>
                      </a:rPr>
                      <m:t>Δ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𝒘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=−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𝜂𝛻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𝐸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𝒘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181600"/>
                <a:ext cx="2343590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2604" t="-7576" r="-52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221980" y="5851887"/>
                <a:ext cx="3559821" cy="534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dirty="0" smtClean="0">
                    <a:ea typeface="Cambria Math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𝒘</m:t>
                        </m:r>
                      </m:e>
                    </m:d>
                    <m:r>
                      <a:rPr lang="en-US" b="1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, …,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980" y="5851887"/>
                <a:ext cx="3559821" cy="534249"/>
              </a:xfrm>
              <a:prstGeom prst="rect">
                <a:avLst/>
              </a:prstGeom>
              <a:blipFill rotWithShape="0">
                <a:blip r:embed="rId9"/>
                <a:stretch>
                  <a:fillRect l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81801" y="5795847"/>
                <a:ext cx="18287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Gradient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 smtClean="0"/>
                  <a:t> with respect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1" y="5795847"/>
                <a:ext cx="1828799" cy="646331"/>
              </a:xfrm>
              <a:prstGeom prst="rect">
                <a:avLst/>
              </a:prstGeom>
              <a:blipFill rotWithShape="1">
                <a:blip r:embed="rId10"/>
                <a:stretch>
                  <a:fillRect l="-300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520784" y="1051776"/>
                <a:ext cx="2616614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784" y="1051776"/>
                <a:ext cx="2616614" cy="76309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001202" y="1734979"/>
            <a:ext cx="951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000" dirty="0" smtClean="0"/>
              <a:t>Training error</a:t>
            </a:r>
            <a:endParaRPr lang="en-US" sz="1000" dirty="0"/>
          </a:p>
        </p:txBody>
      </p:sp>
      <p:sp>
        <p:nvSpPr>
          <p:cNvPr id="8" name="Left Brace 7"/>
          <p:cNvSpPr/>
          <p:nvPr/>
        </p:nvSpPr>
        <p:spPr bwMode="auto">
          <a:xfrm rot="16200000">
            <a:off x="4363371" y="1313920"/>
            <a:ext cx="164734" cy="762190"/>
          </a:xfrm>
          <a:prstGeom prst="leftBrace">
            <a:avLst>
              <a:gd name="adj1" fmla="val 63493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2444262" y="3393831"/>
            <a:ext cx="443718" cy="171157"/>
          </a:xfrm>
          <a:prstGeom prst="straightConnector1">
            <a:avLst/>
          </a:prstGeom>
          <a:noFill/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640623" y="294542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i="1" dirty="0" smtClean="0"/>
              <a:t>E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97724" y="3112478"/>
                <a:ext cx="4097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  <a:ea typeface="Cambria Math"/>
                      </a:rPr>
                      <m:t>𝛻</m:t>
                    </m:r>
                  </m:oMath>
                </a14:m>
                <a:r>
                  <a:rPr lang="en-US" sz="1400" i="1" dirty="0" smtClean="0"/>
                  <a:t>E</a:t>
                </a:r>
                <a:endParaRPr lang="en-US" sz="1400" i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724" y="3112478"/>
                <a:ext cx="409728" cy="307777"/>
              </a:xfrm>
              <a:prstGeom prst="rect">
                <a:avLst/>
              </a:prstGeom>
              <a:blipFill>
                <a:blip r:embed="rId12"/>
                <a:stretch>
                  <a:fillRect t="-4000" r="-44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24200" y="3659853"/>
                <a:ext cx="236283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  <a:ea typeface="Cambria Math"/>
                      </a:rPr>
                      <m:t>𝛻</m:t>
                    </m:r>
                  </m:oMath>
                </a14:m>
                <a:r>
                  <a:rPr lang="en-US" sz="1400" b="1" i="1" dirty="0" smtClean="0"/>
                  <a:t>w</a:t>
                </a:r>
                <a:endParaRPr lang="en-US" sz="1400" b="1" i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659853"/>
                <a:ext cx="236283" cy="215444"/>
              </a:xfrm>
              <a:prstGeom prst="rect">
                <a:avLst/>
              </a:prstGeom>
              <a:blipFill>
                <a:blip r:embed="rId13"/>
                <a:stretch>
                  <a:fillRect l="-26316" t="-25000" r="-44737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323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257"/>
    </mc:Choice>
    <mc:Fallback>
      <p:transition spd="slow" advTm="184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/>
      <p:bldP spid="22" grpId="0"/>
      <p:bldP spid="23" grpId="0"/>
      <p:bldP spid="24" grpId="0"/>
      <p:bldP spid="13" grpId="0"/>
      <p:bldP spid="20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hypothesis space and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descent is an important general paradigm for learning</a:t>
            </a:r>
          </a:p>
          <a:p>
            <a:r>
              <a:rPr lang="en-US" dirty="0" smtClean="0"/>
              <a:t>Can be applied whenever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000099"/>
                </a:solidFill>
              </a:rPr>
              <a:t>hypothesis space </a:t>
            </a:r>
            <a:r>
              <a:rPr lang="en-US" dirty="0" smtClean="0"/>
              <a:t>contains </a:t>
            </a:r>
            <a:r>
              <a:rPr lang="en-US" dirty="0" smtClean="0">
                <a:solidFill>
                  <a:srgbClr val="006600"/>
                </a:solidFill>
              </a:rPr>
              <a:t>continuously parameterized hypotheses</a:t>
            </a:r>
          </a:p>
          <a:p>
            <a:pPr lvl="2"/>
            <a:r>
              <a:rPr lang="en-US" dirty="0" smtClean="0"/>
              <a:t>E.g., the weights in a linear unit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000099"/>
                </a:solidFill>
              </a:rPr>
              <a:t>error</a:t>
            </a:r>
            <a:r>
              <a:rPr lang="en-US" dirty="0" smtClean="0"/>
              <a:t> on training data can be computed with respect to these hypotheses</a:t>
            </a:r>
          </a:p>
          <a:p>
            <a:r>
              <a:rPr lang="en-US" dirty="0" smtClean="0"/>
              <a:t>This will converge to a solution even with noisy, non-separable training data</a:t>
            </a:r>
          </a:p>
          <a:p>
            <a:r>
              <a:rPr lang="en-US" dirty="0" smtClean="0"/>
              <a:t>Practical difficulties in applying gradient descent:</a:t>
            </a:r>
          </a:p>
          <a:p>
            <a:pPr lvl="1"/>
            <a:r>
              <a:rPr lang="en-US" dirty="0" smtClean="0"/>
              <a:t>Convergence can be </a:t>
            </a:r>
            <a:r>
              <a:rPr lang="en-US" dirty="0" smtClean="0">
                <a:solidFill>
                  <a:srgbClr val="006600"/>
                </a:solidFill>
              </a:rPr>
              <a:t>slow </a:t>
            </a:r>
            <a:r>
              <a:rPr lang="en-US" dirty="0" smtClean="0"/>
              <a:t>(e.g., can require thousands of steps)</a:t>
            </a:r>
          </a:p>
          <a:p>
            <a:pPr lvl="1"/>
            <a:r>
              <a:rPr lang="en-US" dirty="0" smtClean="0"/>
              <a:t>Converges to a </a:t>
            </a:r>
            <a:r>
              <a:rPr lang="en-US" dirty="0" smtClean="0">
                <a:solidFill>
                  <a:srgbClr val="006600"/>
                </a:solidFill>
              </a:rPr>
              <a:t>local minimum </a:t>
            </a:r>
            <a:r>
              <a:rPr lang="en-US" dirty="0" smtClean="0"/>
              <a:t>– no global guarantee</a:t>
            </a:r>
          </a:p>
          <a:p>
            <a:r>
              <a:rPr lang="en-US" dirty="0" smtClean="0"/>
              <a:t>A common variation is </a:t>
            </a:r>
            <a:r>
              <a:rPr lang="en-US" dirty="0" smtClean="0">
                <a:solidFill>
                  <a:srgbClr val="000099"/>
                </a:solidFill>
              </a:rPr>
              <a:t>incremental gradient descent </a:t>
            </a:r>
            <a:r>
              <a:rPr lang="en-US" dirty="0" smtClean="0"/>
              <a:t>(a.k.a. </a:t>
            </a:r>
            <a:r>
              <a:rPr lang="en-US" dirty="0" smtClean="0">
                <a:solidFill>
                  <a:srgbClr val="000099"/>
                </a:solidFill>
              </a:rPr>
              <a:t>stochastic gradient descent</a:t>
            </a:r>
            <a:r>
              <a:rPr lang="en-US" dirty="0" smtClean="0"/>
              <a:t>) that updates the weights incrementally after </a:t>
            </a:r>
            <a:r>
              <a:rPr lang="en-US" dirty="0" smtClean="0">
                <a:solidFill>
                  <a:srgbClr val="800000"/>
                </a:solidFill>
              </a:rPr>
              <a:t>each</a:t>
            </a:r>
            <a:r>
              <a:rPr lang="en-US" dirty="0" smtClean="0"/>
              <a:t> training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526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241"/>
    </mc:Choice>
    <mc:Fallback>
      <p:transition spd="slow" advTm="113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output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Unlike the perceptron, most neural networks output one or more </a:t>
                </a:r>
                <a:r>
                  <a:rPr lang="en-US" dirty="0" smtClean="0">
                    <a:solidFill>
                      <a:srgbClr val="000099"/>
                    </a:solidFill>
                  </a:rPr>
                  <a:t>weights</a:t>
                </a:r>
                <a:r>
                  <a:rPr lang="en-US" dirty="0" smtClean="0"/>
                  <a:t> (rather than a binary classification)</a:t>
                </a:r>
              </a:p>
              <a:p>
                <a:r>
                  <a:rPr lang="en-US" dirty="0" smtClean="0"/>
                  <a:t>So we replace the </a:t>
                </a:r>
                <a:r>
                  <a:rPr lang="en-US" dirty="0" smtClean="0">
                    <a:solidFill>
                      <a:srgbClr val="000099"/>
                    </a:solidFill>
                  </a:rPr>
                  <a:t>thresholding unit </a:t>
                </a:r>
                <a:r>
                  <a:rPr lang="en-US" dirty="0" smtClean="0"/>
                  <a:t>in the perceptron with the </a:t>
                </a:r>
                <a:r>
                  <a:rPr lang="en-US" dirty="0" smtClean="0">
                    <a:solidFill>
                      <a:srgbClr val="800000"/>
                    </a:solidFill>
                  </a:rPr>
                  <a:t>sigmoid (or logistic)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800000"/>
                        </a:solidFill>
                        <a:latin typeface="Cambria Math"/>
                        <a:ea typeface="Cambria Math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rgbClr val="8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80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800000"/>
                    </a:solidFill>
                  </a:rPr>
                  <a:t> </a:t>
                </a:r>
                <a:r>
                  <a:rPr lang="en-US" dirty="0" smtClean="0"/>
                  <a:t>or the </a:t>
                </a:r>
                <a:r>
                  <a:rPr lang="en-US" dirty="0" err="1" smtClean="0">
                    <a:solidFill>
                      <a:srgbClr val="800000"/>
                    </a:solidFill>
                  </a:rPr>
                  <a:t>tanh</a:t>
                </a:r>
                <a:r>
                  <a:rPr lang="en-US" dirty="0" smtClean="0">
                    <a:solidFill>
                      <a:srgbClr val="800000"/>
                    </a:solidFill>
                  </a:rPr>
                  <a:t>(</a:t>
                </a:r>
                <a:r>
                  <a:rPr lang="en-US" i="1" dirty="0" smtClean="0">
                    <a:solidFill>
                      <a:srgbClr val="800000"/>
                    </a:solidFill>
                  </a:rPr>
                  <a:t>x</a:t>
                </a:r>
                <a:r>
                  <a:rPr lang="en-US" dirty="0" smtClean="0">
                    <a:solidFill>
                      <a:srgbClr val="800000"/>
                    </a:solidFill>
                  </a:rPr>
                  <a:t>) function</a:t>
                </a:r>
              </a:p>
              <a:p>
                <a:pPr lvl="1"/>
                <a:r>
                  <a:rPr lang="en-US" dirty="0" err="1" smtClean="0"/>
                  <a:t>Typicaly</a:t>
                </a:r>
                <a:r>
                  <a:rPr lang="en-US" dirty="0" smtClean="0"/>
                  <a:t> </a:t>
                </a:r>
                <a:r>
                  <a:rPr lang="en-US" dirty="0" err="1" smtClean="0">
                    <a:solidFill>
                      <a:srgbClr val="800000"/>
                    </a:solidFill>
                  </a:rPr>
                  <a:t>tanh</a:t>
                </a:r>
                <a:r>
                  <a:rPr lang="en-US" dirty="0" smtClean="0">
                    <a:solidFill>
                      <a:srgbClr val="800000"/>
                    </a:solidFill>
                  </a:rPr>
                  <a:t> </a:t>
                </a:r>
                <a:r>
                  <a:rPr lang="en-US" dirty="0" smtClean="0"/>
                  <a:t>in </a:t>
                </a:r>
                <a:r>
                  <a:rPr lang="en-US" dirty="0" smtClean="0">
                    <a:solidFill>
                      <a:srgbClr val="000099"/>
                    </a:solidFill>
                  </a:rPr>
                  <a:t>hidden layers </a:t>
                </a:r>
                <a:r>
                  <a:rPr lang="en-US" dirty="0" smtClean="0"/>
                  <a:t>and </a:t>
                </a:r>
                <a:r>
                  <a:rPr lang="en-US" dirty="0" smtClean="0">
                    <a:solidFill>
                      <a:srgbClr val="800000"/>
                    </a:solidFill>
                  </a:rPr>
                  <a:t>sigmoid</a:t>
                </a:r>
                <a:r>
                  <a:rPr lang="en-US" dirty="0" smtClean="0"/>
                  <a:t> for </a:t>
                </a:r>
                <a:r>
                  <a:rPr lang="en-US" dirty="0" smtClean="0">
                    <a:solidFill>
                      <a:srgbClr val="000099"/>
                    </a:solidFill>
                  </a:rPr>
                  <a:t>output nodes</a:t>
                </a:r>
                <a:endParaRPr lang="en-US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963"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502660"/>
              </p:ext>
            </p:extLst>
          </p:nvPr>
        </p:nvGraphicFramePr>
        <p:xfrm>
          <a:off x="533400" y="3243081"/>
          <a:ext cx="2308225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Equation" r:id="rId7" imgW="1460160" imgH="457200" progId="Equation.3">
                  <p:embed/>
                </p:oleObj>
              </mc:Choice>
              <mc:Fallback>
                <p:oleObj name="Equation" r:id="rId7" imgW="1460160" imgH="457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243081"/>
                        <a:ext cx="2308225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07219" y="3232223"/>
                <a:ext cx="2005549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219" y="3232223"/>
                <a:ext cx="2005549" cy="6756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33400" y="4267200"/>
            <a:ext cx="2209800" cy="1447800"/>
            <a:chOff x="1371600" y="4572000"/>
            <a:chExt cx="2209800" cy="1447800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1371600" y="5387340"/>
              <a:ext cx="2209800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2438400" y="4572000"/>
              <a:ext cx="0" cy="144780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Elbow Connector 12"/>
            <p:cNvCxnSpPr/>
            <p:nvPr/>
          </p:nvCxnSpPr>
          <p:spPr bwMode="auto">
            <a:xfrm rot="10800000" flipV="1">
              <a:off x="1600200" y="4892040"/>
              <a:ext cx="1676400" cy="990600"/>
            </a:xfrm>
            <a:prstGeom prst="bentConnector3">
              <a:avLst/>
            </a:prstGeom>
            <a:noFill/>
            <a:ln w="12700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5613561" y="6306664"/>
            <a:ext cx="157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99"/>
                </a:solidFill>
              </a:rPr>
              <a:t>Nonlinear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99"/>
                </a:solidFill>
              </a:rPr>
              <a:t>Differentiable</a:t>
            </a:r>
            <a:endParaRPr lang="en-US" sz="1200" dirty="0">
              <a:solidFill>
                <a:srgbClr val="000099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564229"/>
              </p:ext>
            </p:extLst>
          </p:nvPr>
        </p:nvGraphicFramePr>
        <p:xfrm>
          <a:off x="965091" y="6084888"/>
          <a:ext cx="13462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" name="Equation" r:id="rId10" imgW="850680" imgH="203040" progId="Equation.3">
                  <p:embed/>
                </p:oleObj>
              </mc:Choice>
              <mc:Fallback>
                <p:oleObj name="Equation" r:id="rId10" imgW="850680" imgH="2030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091" y="6084888"/>
                        <a:ext cx="13462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672139"/>
              </p:ext>
            </p:extLst>
          </p:nvPr>
        </p:nvGraphicFramePr>
        <p:xfrm>
          <a:off x="4003562" y="6096000"/>
          <a:ext cx="12065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Equation" r:id="rId12" imgW="761760" imgH="203040" progId="Equation.3">
                  <p:embed/>
                </p:oleObj>
              </mc:Choice>
              <mc:Fallback>
                <p:oleObj name="Equation" r:id="rId12" imgW="761760" imgH="2030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3562" y="6096000"/>
                        <a:ext cx="12065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78" name="Picture 34" descr="http://mathworld.wolfram.com/images/interactive/TanhReal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424" y="4288967"/>
            <a:ext cx="2296116" cy="148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57238" y="3370017"/>
                <a:ext cx="19484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/>
                        </a:rPr>
                        <m:t>tanh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38" y="3370017"/>
                <a:ext cx="1948419" cy="400110"/>
              </a:xfrm>
              <a:prstGeom prst="rect">
                <a:avLst/>
              </a:prstGeom>
              <a:blipFill rotWithShape="0">
                <a:blip r:embed="rId1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346224" y="4191000"/>
            <a:ext cx="2645252" cy="1778753"/>
            <a:chOff x="3346224" y="4191000"/>
            <a:chExt cx="2645252" cy="1778753"/>
          </a:xfrm>
        </p:grpSpPr>
        <p:pic>
          <p:nvPicPr>
            <p:cNvPr id="33796" name="Picture 4" descr="File:Logistic-curve.sv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224" y="4288967"/>
              <a:ext cx="2521176" cy="1680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 bwMode="auto">
            <a:xfrm>
              <a:off x="3451123" y="5743760"/>
              <a:ext cx="2540353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 flipV="1">
              <a:off x="4606812" y="4191000"/>
              <a:ext cx="0" cy="154576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22" name="Straight Arrow Connector 21"/>
          <p:cNvCxnSpPr/>
          <p:nvPr/>
        </p:nvCxnSpPr>
        <p:spPr bwMode="auto">
          <a:xfrm>
            <a:off x="6348305" y="5082540"/>
            <a:ext cx="2540353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7571238" y="4191000"/>
            <a:ext cx="0" cy="154576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060327"/>
              </p:ext>
            </p:extLst>
          </p:nvPr>
        </p:nvGraphicFramePr>
        <p:xfrm>
          <a:off x="6954838" y="6096000"/>
          <a:ext cx="132715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Equation" r:id="rId17" imgW="838080" imgH="203040" progId="Equation.3">
                  <p:embed/>
                </p:oleObj>
              </mc:Choice>
              <mc:Fallback>
                <p:oleObj name="Equation" r:id="rId17" imgW="838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838" y="6096000"/>
                        <a:ext cx="132715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96414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253"/>
    </mc:Choice>
    <mc:Fallback>
      <p:transition spd="slow" advTm="114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66800"/>
            <a:ext cx="5562600" cy="28956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backpropagation</a:t>
            </a:r>
            <a:r>
              <a:rPr lang="en-US" dirty="0" smtClean="0"/>
              <a:t> algorithm </a:t>
            </a:r>
            <a:r>
              <a:rPr lang="en-US" dirty="0" smtClean="0">
                <a:solidFill>
                  <a:srgbClr val="000099"/>
                </a:solidFill>
              </a:rPr>
              <a:t>learns weights for a multilayer network</a:t>
            </a:r>
            <a:r>
              <a:rPr lang="en-US" dirty="0" smtClean="0"/>
              <a:t> (with fixed structure)</a:t>
            </a:r>
          </a:p>
          <a:p>
            <a:r>
              <a:rPr lang="en-US" dirty="0" smtClean="0"/>
              <a:t>It uses </a:t>
            </a:r>
            <a:r>
              <a:rPr lang="en-US" dirty="0" smtClean="0">
                <a:solidFill>
                  <a:srgbClr val="000099"/>
                </a:solidFill>
              </a:rPr>
              <a:t>gradient descent</a:t>
            </a:r>
            <a:r>
              <a:rPr lang="en-US" dirty="0" smtClean="0"/>
              <a:t> to (attempt to) minimize the squared error between the </a:t>
            </a:r>
            <a:r>
              <a:rPr lang="en-US" dirty="0" smtClean="0">
                <a:solidFill>
                  <a:srgbClr val="006600"/>
                </a:solidFill>
              </a:rPr>
              <a:t>target values </a:t>
            </a:r>
            <a:r>
              <a:rPr lang="en-US" dirty="0" smtClean="0"/>
              <a:t>and the </a:t>
            </a:r>
            <a:r>
              <a:rPr lang="en-US" dirty="0" smtClean="0">
                <a:solidFill>
                  <a:srgbClr val="006600"/>
                </a:solidFill>
              </a:rPr>
              <a:t>network output values</a:t>
            </a:r>
            <a:r>
              <a:rPr lang="en-US" dirty="0" smtClean="0"/>
              <a:t> (for the training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06254" y="3962400"/>
                <a:ext cx="3849772" cy="794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𝑜𝑢𝑡𝑝𝑢𝑡𝑠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𝑘𝑑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254" y="3962400"/>
                <a:ext cx="3849772" cy="79496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616055" y="5486400"/>
            <a:ext cx="213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>
                <a:solidFill>
                  <a:srgbClr val="000099"/>
                </a:solidFill>
              </a:rPr>
              <a:t>… of the </a:t>
            </a:r>
            <a:r>
              <a:rPr lang="en-US" sz="1400" i="1" dirty="0" err="1" smtClean="0">
                <a:solidFill>
                  <a:srgbClr val="000099"/>
                </a:solidFill>
              </a:rPr>
              <a:t>k</a:t>
            </a:r>
            <a:r>
              <a:rPr lang="en-US" sz="1400" baseline="30000" dirty="0" err="1" smtClean="0">
                <a:solidFill>
                  <a:srgbClr val="000099"/>
                </a:solidFill>
              </a:rPr>
              <a:t>th</a:t>
            </a:r>
            <a:r>
              <a:rPr lang="en-US" sz="1400" dirty="0" smtClean="0">
                <a:solidFill>
                  <a:srgbClr val="000099"/>
                </a:solidFill>
              </a:rPr>
              <a:t> output unit for the </a:t>
            </a:r>
            <a:r>
              <a:rPr lang="en-US" sz="1400" i="1" dirty="0" err="1" smtClean="0">
                <a:solidFill>
                  <a:srgbClr val="000099"/>
                </a:solidFill>
              </a:rPr>
              <a:t>d</a:t>
            </a:r>
            <a:r>
              <a:rPr lang="en-US" sz="1400" baseline="30000" dirty="0" err="1" smtClean="0">
                <a:solidFill>
                  <a:srgbClr val="000099"/>
                </a:solidFill>
              </a:rPr>
              <a:t>th</a:t>
            </a:r>
            <a:r>
              <a:rPr lang="en-US" sz="1400" dirty="0" smtClean="0">
                <a:solidFill>
                  <a:srgbClr val="000099"/>
                </a:solidFill>
              </a:rPr>
              <a:t> training example</a:t>
            </a:r>
            <a:endParaRPr lang="en-US" sz="1400" dirty="0">
              <a:solidFill>
                <a:srgbClr val="00009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99625" y="5117013"/>
            <a:ext cx="1194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99"/>
                </a:solidFill>
              </a:rPr>
              <a:t>Target (label) </a:t>
            </a:r>
          </a:p>
        </p:txBody>
      </p:sp>
      <p:sp>
        <p:nvSpPr>
          <p:cNvPr id="9" name="Rectangle 8"/>
          <p:cNvSpPr/>
          <p:nvPr/>
        </p:nvSpPr>
        <p:spPr>
          <a:xfrm>
            <a:off x="4835254" y="5117013"/>
            <a:ext cx="1316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99"/>
                </a:solidFill>
              </a:rPr>
              <a:t>Network output</a:t>
            </a:r>
            <a:endParaRPr lang="en-US" sz="1400" dirty="0">
              <a:solidFill>
                <a:srgbClr val="000099"/>
              </a:solidFill>
            </a:endParaRP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 bwMode="auto">
          <a:xfrm flipV="1">
            <a:off x="3897001" y="4484077"/>
            <a:ext cx="127407" cy="63293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4682855" y="4484077"/>
            <a:ext cx="228599" cy="63293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17" name="Picture 4" descr="http://www.morosanmihail.com/home/files/2014-05/350px-Artificial_neural_network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990600"/>
            <a:ext cx="2743200" cy="245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31609" y="2883973"/>
                <a:ext cx="6042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609" y="2883973"/>
                <a:ext cx="604268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719060" y="2852253"/>
                <a:ext cx="7196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060" y="2852253"/>
                <a:ext cx="719684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010400" y="4964668"/>
                <a:ext cx="1843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𝒘</m:t>
                          </m:r>
                          <m:r>
                            <a:rPr lang="en-US" b="1" i="1" smtClean="0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=(</m:t>
                          </m:r>
                          <m:r>
                            <a:rPr lang="en-US" b="1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80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𝑜𝑢𝑡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8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964668"/>
                <a:ext cx="1843005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 bwMode="auto">
          <a:xfrm>
            <a:off x="8161020" y="2276704"/>
            <a:ext cx="495873" cy="49587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0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</a:t>
            </a:r>
            <a:r>
              <a:rPr kumimoji="0" lang="en-US" sz="200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2d</a:t>
            </a:r>
            <a:endParaRPr kumimoji="0" lang="en-US" sz="20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161020" y="1744189"/>
            <a:ext cx="495873" cy="49587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0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</a:t>
            </a:r>
            <a:r>
              <a:rPr lang="en-US" sz="2000" i="1" baseline="-25000" dirty="0" smtClean="0">
                <a:latin typeface="Times New Roman" pitchFamily="18" charset="0"/>
              </a:rPr>
              <a:t>1d</a:t>
            </a:r>
            <a:endParaRPr kumimoji="0" lang="en-US" sz="20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128780" y="1488632"/>
            <a:ext cx="495873" cy="49587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0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lang="en-US" sz="2000" i="1" baseline="-25000" dirty="0" smtClean="0">
                <a:latin typeface="Times New Roman" pitchFamily="18" charset="0"/>
              </a:rPr>
              <a:t>d1</a:t>
            </a:r>
            <a:endParaRPr kumimoji="0" lang="en-US" sz="20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128780" y="2018507"/>
            <a:ext cx="495873" cy="49587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0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lang="en-US" sz="2000" i="1" baseline="-25000" dirty="0" smtClean="0">
                <a:latin typeface="Times New Roman" pitchFamily="18" charset="0"/>
              </a:rPr>
              <a:t>d2</a:t>
            </a:r>
            <a:endParaRPr kumimoji="0" lang="en-US" sz="20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128780" y="2558981"/>
            <a:ext cx="495873" cy="49587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0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lang="en-US" sz="2000" i="1" baseline="-25000" dirty="0">
                <a:latin typeface="Times New Roman" pitchFamily="18" charset="0"/>
              </a:rPr>
              <a:t>d</a:t>
            </a:r>
            <a:r>
              <a:rPr lang="en-US" sz="2000" i="1" baseline="-25000" dirty="0" smtClean="0">
                <a:latin typeface="Times New Roman" pitchFamily="18" charset="0"/>
              </a:rPr>
              <a:t>3</a:t>
            </a:r>
            <a:endParaRPr kumimoji="0" lang="en-US" sz="20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Up Arrow 25"/>
          <p:cNvSpPr/>
          <p:nvPr/>
        </p:nvSpPr>
        <p:spPr bwMode="auto">
          <a:xfrm>
            <a:off x="7227699" y="3597522"/>
            <a:ext cx="278001" cy="533400"/>
          </a:xfrm>
          <a:prstGeom prst="up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Up Arrow 26"/>
          <p:cNvSpPr/>
          <p:nvPr/>
        </p:nvSpPr>
        <p:spPr bwMode="auto">
          <a:xfrm>
            <a:off x="8269955" y="3597522"/>
            <a:ext cx="278001" cy="533400"/>
          </a:xfrm>
          <a:prstGeom prst="up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49273" y="4138742"/>
            <a:ext cx="2586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600" dirty="0" smtClean="0"/>
              <a:t>Feedforward network with two layers of sigmoid units including 4 hidden units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89252" y="6135468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charset="0"/>
              </a:rPr>
              <a:t>Backprop</a:t>
            </a:r>
            <a:r>
              <a:rPr lang="en-US" dirty="0" smtClean="0">
                <a:latin typeface="Times New Roman" charset="0"/>
              </a:rPr>
              <a:t> trains </a:t>
            </a:r>
            <a:r>
              <a:rPr lang="en-US" dirty="0">
                <a:latin typeface="Times New Roman" charset="0"/>
              </a:rPr>
              <a:t>the </a:t>
            </a:r>
            <a:r>
              <a:rPr lang="en-US" dirty="0" smtClean="0">
                <a:latin typeface="Times New Roman" charset="0"/>
              </a:rPr>
              <a:t>network </a:t>
            </a:r>
            <a:r>
              <a:rPr lang="en-US" dirty="0">
                <a:latin typeface="Times New Roman" charset="0"/>
              </a:rPr>
              <a:t>by </a:t>
            </a:r>
            <a:r>
              <a:rPr lang="en-US" dirty="0" smtClean="0">
                <a:solidFill>
                  <a:srgbClr val="800000"/>
                </a:solidFill>
                <a:latin typeface="Times New Roman" charset="0"/>
              </a:rPr>
              <a:t>iteratively propagating </a:t>
            </a:r>
            <a:r>
              <a:rPr lang="en-US" dirty="0">
                <a:solidFill>
                  <a:srgbClr val="800000"/>
                </a:solidFill>
                <a:latin typeface="Times New Roman" charset="0"/>
              </a:rPr>
              <a:t>errors backwards </a:t>
            </a:r>
            <a:r>
              <a:rPr lang="en-US" dirty="0">
                <a:latin typeface="Times New Roman" charset="0"/>
              </a:rPr>
              <a:t>from output </a:t>
            </a:r>
            <a:r>
              <a:rPr lang="en-US" dirty="0" smtClean="0">
                <a:latin typeface="Times New Roman" charset="0"/>
              </a:rPr>
              <a:t>units</a:t>
            </a:r>
            <a:endParaRPr lang="en-US" dirty="0">
              <a:latin typeface="Times New Roman" charset="0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1408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587"/>
    </mc:Choice>
    <mc:Fallback>
      <p:transition spd="slow" advTm="120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9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Backpropagation</a:t>
            </a:r>
            <a:r>
              <a:rPr lang="en-US" dirty="0" smtClean="0"/>
              <a:t>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Initialize all network weights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/>
                      </a:rPr>
                      <m:t>𝒘</m:t>
                    </m:r>
                  </m:oMath>
                </a14:m>
                <a:r>
                  <a:rPr lang="en-US" sz="2000" dirty="0" smtClean="0"/>
                  <a:t> to small random numbers</a:t>
                </a:r>
              </a:p>
              <a:p>
                <a:r>
                  <a:rPr lang="en-US" sz="2000" dirty="0" smtClean="0"/>
                  <a:t>Until termination condition is met, do</a:t>
                </a:r>
              </a:p>
              <a:p>
                <a:pPr lvl="1"/>
                <a:r>
                  <a:rPr lang="en-US" dirty="0" smtClean="0"/>
                  <a:t>For each training example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latin typeface="Cambria Math"/>
                      </a:rPr>
                      <m:t>𝒙</m:t>
                    </m:r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𝑦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do</a:t>
                </a:r>
              </a:p>
              <a:p>
                <a:pPr lvl="2"/>
                <a:r>
                  <a:rPr lang="en-US" dirty="0" smtClean="0">
                    <a:solidFill>
                      <a:srgbClr val="800000"/>
                    </a:solidFill>
                  </a:rPr>
                  <a:t>Propagate the input forward through the network</a:t>
                </a:r>
              </a:p>
              <a:p>
                <a:pPr lvl="3"/>
                <a:r>
                  <a:rPr lang="en-US" dirty="0" smtClean="0">
                    <a:solidFill>
                      <a:srgbClr val="000099"/>
                    </a:solidFill>
                  </a:rPr>
                  <a:t>Input the training instance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0099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>
                    <a:solidFill>
                      <a:srgbClr val="000099"/>
                    </a:solidFill>
                  </a:rPr>
                  <a:t> and compute 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>
                  <a:solidFill>
                    <a:srgbClr val="000099"/>
                  </a:solidFill>
                </a:endParaRPr>
              </a:p>
              <a:p>
                <a:pPr lvl="4"/>
                <a:r>
                  <a:rPr lang="en-US" dirty="0" smtClean="0">
                    <a:solidFill>
                      <a:schemeClr val="tx1"/>
                    </a:solidFill>
                  </a:rPr>
                  <a:t>Using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1"/>
                        </a:solidFill>
                        <a:latin typeface="Cambria Math"/>
                      </a:rPr>
                      <m:t>𝒘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and sigmoid functions</a:t>
                </a:r>
              </a:p>
              <a:p>
                <a:pPr lvl="2"/>
                <a:r>
                  <a:rPr lang="en-US" dirty="0" smtClean="0">
                    <a:solidFill>
                      <a:srgbClr val="800000"/>
                    </a:solidFill>
                  </a:rPr>
                  <a:t>Propagate the errors backward through the network</a:t>
                </a:r>
              </a:p>
              <a:p>
                <a:pPr lvl="3"/>
                <a:r>
                  <a:rPr lang="en-US" dirty="0" smtClean="0">
                    <a:solidFill>
                      <a:srgbClr val="000099"/>
                    </a:solidFill>
                  </a:rPr>
                  <a:t>For each output unit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0099"/>
                    </a:solidFill>
                  </a:rPr>
                  <a:t>, calculate its error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99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 smtClean="0"/>
              </a:p>
              <a:p>
                <a:pPr lvl="3"/>
                <a:r>
                  <a:rPr lang="en-US" dirty="0" smtClean="0">
                    <a:solidFill>
                      <a:srgbClr val="000099"/>
                    </a:solidFill>
                  </a:rPr>
                  <a:t>For each hidden unit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99"/>
                        </a:solidFill>
                        <a:latin typeface="Cambria Math"/>
                      </a:rPr>
                      <m:t>h</m:t>
                    </m:r>
                  </m:oMath>
                </a14:m>
                <a:r>
                  <a:rPr lang="en-US" dirty="0" smtClean="0">
                    <a:solidFill>
                      <a:srgbClr val="000099"/>
                    </a:solidFill>
                  </a:rPr>
                  <a:t>, calculate its error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99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 smtClean="0">
                  <a:solidFill>
                    <a:srgbClr val="000099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𝑜𝑢𝑡𝑝𝑢𝑡𝑠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𝑘h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pPr lvl="3"/>
                <a:r>
                  <a:rPr lang="en-US" dirty="0" smtClean="0">
                    <a:solidFill>
                      <a:srgbClr val="000099"/>
                    </a:solidFill>
                  </a:rPr>
                  <a:t>Update each network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endParaRPr lang="en-US" dirty="0" smtClean="0">
                  <a:solidFill>
                    <a:srgbClr val="000099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  </a:t>
                </a:r>
              </a:p>
              <a:p>
                <a:pPr marL="2286000" lvl="5" indent="0">
                  <a:buNone/>
                </a:pPr>
                <a:r>
                  <a:rPr lang="en-US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𝜂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sz="1800" dirty="0" smtClean="0"/>
                  <a:t> is the input from node </a:t>
                </a:r>
                <a:r>
                  <a:rPr lang="en-US" sz="1800" i="1" dirty="0" smtClean="0"/>
                  <a:t>i</a:t>
                </a:r>
                <a:r>
                  <a:rPr lang="en-US" sz="1800" dirty="0" smtClean="0"/>
                  <a:t> to node </a:t>
                </a:r>
                <a:r>
                  <a:rPr lang="en-US" sz="1800" i="1" dirty="0" smtClean="0"/>
                  <a:t>j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593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EBC6CF-16CA-46A0-BD95-D4B5553FB12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4" descr="http://www.morosanmihail.com/home/files/2014-05/350px-Artificial_neural_network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5" y="109220"/>
            <a:ext cx="1828800" cy="16354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437341" y="1371469"/>
                <a:ext cx="46711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341" y="1371469"/>
                <a:ext cx="467115" cy="27699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28975" y="1350322"/>
                <a:ext cx="543546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8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800000"/>
                              </a:solidFill>
                              <a:latin typeface="Cambria Math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8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975" y="1350322"/>
                <a:ext cx="543546" cy="27699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 bwMode="auto">
          <a:xfrm>
            <a:off x="8523615" y="966623"/>
            <a:ext cx="330582" cy="330582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4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</a:t>
            </a:r>
            <a:r>
              <a:rPr kumimoji="0" lang="en-US" sz="140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2</a:t>
            </a:r>
            <a:endParaRPr kumimoji="0" lang="en-US" sz="14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523615" y="611613"/>
            <a:ext cx="330582" cy="330582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4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</a:t>
            </a:r>
            <a:r>
              <a:rPr lang="en-US" sz="1400" i="1" baseline="-25000" dirty="0" smtClean="0">
                <a:latin typeface="Times New Roman" pitchFamily="18" charset="0"/>
              </a:rPr>
              <a:t>1</a:t>
            </a:r>
            <a:endParaRPr kumimoji="0" lang="en-US" sz="14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168788" y="441241"/>
            <a:ext cx="330582" cy="330582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4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lang="en-US" sz="1400" i="1" baseline="-25000" dirty="0" smtClean="0">
                <a:latin typeface="Times New Roman" pitchFamily="18" charset="0"/>
              </a:rPr>
              <a:t>1</a:t>
            </a:r>
            <a:endParaRPr kumimoji="0" lang="en-US" sz="14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168788" y="794491"/>
            <a:ext cx="330582" cy="330582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4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lang="en-US" sz="1400" i="1" baseline="-25000" dirty="0" smtClean="0">
                <a:latin typeface="Times New Roman" pitchFamily="18" charset="0"/>
              </a:rPr>
              <a:t>2</a:t>
            </a:r>
            <a:endParaRPr kumimoji="0" lang="en-US" sz="14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8788" y="1154807"/>
            <a:ext cx="330582" cy="330582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4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x</a:t>
            </a:r>
            <a:r>
              <a:rPr lang="en-US" sz="1400" i="1" baseline="-25000" dirty="0" smtClean="0">
                <a:latin typeface="Times New Roman" pitchFamily="18" charset="0"/>
              </a:rPr>
              <a:t>3</a:t>
            </a:r>
            <a:endParaRPr kumimoji="0" lang="en-US" sz="14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86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3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827"/>
    </mc:Choice>
    <mc:Fallback>
      <p:transition spd="slow" advTm="152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1|4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3|21|17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6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46.3|15.7|2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2.7|26.9|46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8.4|33.4|2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1|34.7|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|4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9|13.7|50.7|3.5|8.3|11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|2.7|36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8|3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57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5|9.7|36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14.3|8.4|31|2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8.6|2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7.5|65.1"/>
</p:tagLst>
</file>

<file path=ppt/theme/theme1.xml><?xml version="1.0" encoding="utf-8"?>
<a:theme xmlns:a="http://schemas.openxmlformats.org/drawingml/2006/main" name="Oulu 8-18-2011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R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buNone/>
          <a:defRPr dirty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Oulu 8-18-2011</Template>
  <TotalTime>10447</TotalTime>
  <Words>2176</Words>
  <Application>Microsoft Office PowerPoint</Application>
  <PresentationFormat>On-screen Show (4:3)</PresentationFormat>
  <Paragraphs>312</Paragraphs>
  <Slides>32</Slides>
  <Notes>0</Notes>
  <HiddenSlides>0</HiddenSlides>
  <MMClips>32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宋体</vt:lpstr>
      <vt:lpstr>Arial</vt:lpstr>
      <vt:lpstr>Calibri</vt:lpstr>
      <vt:lpstr>Cambria Math</vt:lpstr>
      <vt:lpstr>Times New Roman</vt:lpstr>
      <vt:lpstr>Wingdings</vt:lpstr>
      <vt:lpstr>Oulu 8-18-2011</vt:lpstr>
      <vt:lpstr>Equation</vt:lpstr>
      <vt:lpstr>Microsoft Equation 3.0</vt:lpstr>
      <vt:lpstr>Machine Learning</vt:lpstr>
      <vt:lpstr>Notes</vt:lpstr>
      <vt:lpstr>Neural networks</vt:lpstr>
      <vt:lpstr>Typical neural network learning</vt:lpstr>
      <vt:lpstr>The hypothesis space and gradient descent</vt:lpstr>
      <vt:lpstr>The hypothesis space and gradient descent</vt:lpstr>
      <vt:lpstr>Network output</vt:lpstr>
      <vt:lpstr>Backpropagation</vt:lpstr>
      <vt:lpstr>The Backpropagation algorithm</vt:lpstr>
      <vt:lpstr>The Backpropagation algorithm</vt:lpstr>
      <vt:lpstr>The Backpropagation algorithm</vt:lpstr>
      <vt:lpstr>Backpropagation: comments</vt:lpstr>
      <vt:lpstr>Backpropagation: comments (cont.)</vt:lpstr>
      <vt:lpstr>Feedforward neural networks</vt:lpstr>
      <vt:lpstr>Some other Machine Learning topics</vt:lpstr>
      <vt:lpstr>Reinforcement learning</vt:lpstr>
      <vt:lpstr>Reinforcement learning</vt:lpstr>
      <vt:lpstr>Reinforcement learning: Q-learning</vt:lpstr>
      <vt:lpstr>Multi-label classification</vt:lpstr>
      <vt:lpstr>Transfer learning (a.k.a. inductive transfer)</vt:lpstr>
      <vt:lpstr>Online (incremental) learning</vt:lpstr>
      <vt:lpstr>Active learning</vt:lpstr>
      <vt:lpstr>Active learning</vt:lpstr>
      <vt:lpstr>Deep learning</vt:lpstr>
      <vt:lpstr>Deep network structure</vt:lpstr>
      <vt:lpstr>Deep learning</vt:lpstr>
      <vt:lpstr>PowerPoint Presentation</vt:lpstr>
      <vt:lpstr>Deep learning</vt:lpstr>
      <vt:lpstr>Success of deep learning</vt:lpstr>
      <vt:lpstr>Popularity of deep learning</vt:lpstr>
      <vt:lpstr>Some disadvantages of deep learning</vt:lpstr>
      <vt:lpstr>What’s Hot in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mturk</dc:creator>
  <cp:lastModifiedBy>Matthew Turk</cp:lastModifiedBy>
  <cp:revision>886</cp:revision>
  <dcterms:created xsi:type="dcterms:W3CDTF">2011-09-26T17:19:53Z</dcterms:created>
  <dcterms:modified xsi:type="dcterms:W3CDTF">2016-06-01T02:38:07Z</dcterms:modified>
</cp:coreProperties>
</file>